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6"/>
  </p:notesMasterIdLst>
  <p:sldIdLst>
    <p:sldId id="256" r:id="rId2"/>
    <p:sldId id="258" r:id="rId3"/>
    <p:sldId id="259" r:id="rId4"/>
    <p:sldId id="260" r:id="rId5"/>
    <p:sldId id="261" r:id="rId6"/>
    <p:sldId id="262" r:id="rId7"/>
    <p:sldId id="263" r:id="rId8"/>
    <p:sldId id="303" r:id="rId9"/>
    <p:sldId id="304" r:id="rId10"/>
    <p:sldId id="305" r:id="rId11"/>
    <p:sldId id="265" r:id="rId12"/>
    <p:sldId id="266" r:id="rId13"/>
    <p:sldId id="268" r:id="rId14"/>
    <p:sldId id="270" r:id="rId15"/>
    <p:sldId id="271" r:id="rId16"/>
    <p:sldId id="272" r:id="rId17"/>
    <p:sldId id="273" r:id="rId18"/>
    <p:sldId id="275" r:id="rId19"/>
    <p:sldId id="276" r:id="rId20"/>
    <p:sldId id="30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9" r:id="rId38"/>
    <p:sldId id="298" r:id="rId39"/>
    <p:sldId id="300" r:id="rId40"/>
    <p:sldId id="301" r:id="rId41"/>
    <p:sldId id="294" r:id="rId42"/>
    <p:sldId id="295" r:id="rId43"/>
    <p:sldId id="296" r:id="rId44"/>
    <p:sldId id="30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73" autoAdjust="0"/>
    <p:restoredTop sz="64384" autoAdjust="0"/>
  </p:normalViewPr>
  <p:slideViewPr>
    <p:cSldViewPr snapToGrid="0" snapToObjects="1">
      <p:cViewPr varScale="1">
        <p:scale>
          <a:sx n="73" d="100"/>
          <a:sy n="73" d="100"/>
        </p:scale>
        <p:origin x="2292" y="78"/>
      </p:cViewPr>
      <p:guideLst>
        <p:guide orient="horz" pos="2160"/>
        <p:guide pos="2880"/>
      </p:guideLst>
    </p:cSldViewPr>
  </p:slideViewPr>
  <p:outlineViewPr>
    <p:cViewPr>
      <p:scale>
        <a:sx n="33" d="100"/>
        <a:sy n="33" d="100"/>
      </p:scale>
      <p:origin x="0" y="-235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10/26/2023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‹N°›</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youtu.be/d6tR49ToQ8I"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pubmed.ncbi.nlm.nih.gov/?term=Burgess+S&amp;cauthor_id=32760811"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r-dictionary.mrcieu.ac.uk/term/iv"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During</a:t>
            </a:r>
            <a:r>
              <a:rPr lang="en-US" baseline="0" dirty="0"/>
              <a:t> 3 weeks in November.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Guidelines in</a:t>
            </a:r>
            <a:r>
              <a:rPr lang="fr-FR" baseline="0" dirty="0"/>
              <a:t> bonus slides </a:t>
            </a:r>
            <a:endParaRPr lang="fr-FR" sz="1100"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a:t>
            </a:fld>
            <a:endParaRPr lang="en-US"/>
          </a:p>
        </p:txBody>
      </p:sp>
    </p:spTree>
    <p:extLst>
      <p:ext uri="{BB962C8B-B14F-4D97-AF65-F5344CB8AC3E}">
        <p14:creationId xmlns:p14="http://schemas.microsoft.com/office/powerpoint/2010/main" val="545170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buNone/>
            </a:pPr>
            <a:r>
              <a:rPr lang="en-US" dirty="0"/>
              <a:t>Valid the first 3 IV assumptions + </a:t>
            </a:r>
          </a:p>
          <a:p>
            <a:pPr marL="0" lvl="0" indent="0">
              <a:buNone/>
            </a:pPr>
            <a:r>
              <a:rPr lang="en-US" dirty="0"/>
              <a:t>Further assumption necessary for causal estimation</a:t>
            </a:r>
          </a:p>
          <a:p>
            <a:endParaRPr lang="fr-FR" dirty="0"/>
          </a:p>
          <a:p>
            <a:r>
              <a:rPr lang="fr-FR" sz="1200" b="0" i="0" kern="1200" dirty="0" err="1">
                <a:solidFill>
                  <a:schemeClr val="tx1"/>
                </a:solidFill>
                <a:effectLst/>
                <a:latin typeface="+mn-lt"/>
                <a:ea typeface="+mn-ea"/>
                <a:cs typeface="+mn-cs"/>
              </a:rPr>
              <a:t>average</a:t>
            </a:r>
            <a:r>
              <a:rPr lang="fr-FR" sz="1200" b="0" i="0" kern="1200" dirty="0">
                <a:solidFill>
                  <a:schemeClr val="tx1"/>
                </a:solidFill>
                <a:effectLst/>
                <a:latin typeface="+mn-lt"/>
                <a:ea typeface="+mn-ea"/>
                <a:cs typeface="+mn-cs"/>
              </a:rPr>
              <a:t> causal </a:t>
            </a:r>
            <a:r>
              <a:rPr lang="fr-FR" sz="1200" b="0" i="0" kern="1200" dirty="0" err="1">
                <a:solidFill>
                  <a:schemeClr val="tx1"/>
                </a:solidFill>
                <a:effectLst/>
                <a:latin typeface="+mn-lt"/>
                <a:ea typeface="+mn-ea"/>
                <a:cs typeface="+mn-cs"/>
              </a:rPr>
              <a:t>effect</a:t>
            </a:r>
            <a:r>
              <a:rPr lang="fr-FR" sz="1200" b="0" i="0" kern="1200" dirty="0">
                <a:solidFill>
                  <a:schemeClr val="tx1"/>
                </a:solidFill>
                <a:effectLst/>
                <a:latin typeface="+mn-lt"/>
                <a:ea typeface="+mn-ea"/>
                <a:cs typeface="+mn-cs"/>
              </a:rPr>
              <a:t> (ACE)</a:t>
            </a:r>
          </a:p>
          <a:p>
            <a:r>
              <a:rPr lang="fr-FR" dirty="0"/>
              <a:t>« </a:t>
            </a:r>
            <a:r>
              <a:rPr lang="fr-FR" dirty="0" err="1"/>
              <a:t>compilers</a:t>
            </a:r>
            <a:r>
              <a:rPr lang="fr-FR" dirty="0"/>
              <a:t> » : </a:t>
            </a:r>
            <a:r>
              <a:rPr lang="en-US" sz="1200" b="0" i="0" kern="1200" dirty="0">
                <a:solidFill>
                  <a:schemeClr val="tx1"/>
                </a:solidFill>
                <a:effectLst/>
                <a:latin typeface="+mn-lt"/>
                <a:ea typeface="+mn-ea"/>
                <a:cs typeface="+mn-cs"/>
              </a:rPr>
              <a:t>are the subgroup of the sample affected by the genetic IV </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12</a:t>
            </a:fld>
            <a:endParaRPr lang="en-US"/>
          </a:p>
        </p:txBody>
      </p:sp>
    </p:spTree>
    <p:extLst>
      <p:ext uri="{BB962C8B-B14F-4D97-AF65-F5344CB8AC3E}">
        <p14:creationId xmlns:p14="http://schemas.microsoft.com/office/powerpoint/2010/main" val="3304668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The </a:t>
            </a:r>
            <a:r>
              <a:rPr lang="fr-FR" dirty="0" err="1"/>
              <a:t>big</a:t>
            </a:r>
            <a:r>
              <a:rPr lang="fr-FR" dirty="0"/>
              <a:t> challenge of MR </a:t>
            </a:r>
            <a:r>
              <a:rPr lang="fr-FR" dirty="0" err="1"/>
              <a:t>is</a:t>
            </a:r>
            <a:r>
              <a:rPr lang="fr-FR" dirty="0"/>
              <a:t> to </a:t>
            </a:r>
            <a:r>
              <a:rPr lang="fr-FR" dirty="0" err="1"/>
              <a:t>build</a:t>
            </a:r>
            <a:r>
              <a:rPr lang="fr-FR" baseline="0" dirty="0"/>
              <a:t> a </a:t>
            </a:r>
            <a:r>
              <a:rPr lang="fr-FR" baseline="0" dirty="0" err="1"/>
              <a:t>valid</a:t>
            </a:r>
            <a:r>
              <a:rPr lang="fr-FR" baseline="0" dirty="0"/>
              <a:t> Instrumental Variable G, to do </a:t>
            </a:r>
            <a:r>
              <a:rPr lang="fr-FR" baseline="0" dirty="0" err="1"/>
              <a:t>so</a:t>
            </a:r>
            <a:r>
              <a:rPr lang="fr-FR" baseline="0" dirty="0"/>
              <a:t>, </a:t>
            </a:r>
            <a:r>
              <a:rPr lang="fr-FR" baseline="0" dirty="0" err="1"/>
              <a:t>Some</a:t>
            </a:r>
            <a:r>
              <a:rPr lang="fr-FR" baseline="0" dirty="0"/>
              <a:t> </a:t>
            </a:r>
            <a:r>
              <a:rPr lang="fr-FR" baseline="0" dirty="0" err="1"/>
              <a:t>criteria</a:t>
            </a:r>
            <a:r>
              <a:rPr lang="fr-FR" baseline="0" dirty="0"/>
              <a:t> have been </a:t>
            </a:r>
            <a:r>
              <a:rPr lang="fr-FR" baseline="0" dirty="0" err="1"/>
              <a:t>established</a:t>
            </a:r>
            <a:r>
              <a:rPr lang="fr-FR" baseline="0" dirty="0"/>
              <a:t> by …</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13</a:t>
            </a:fld>
            <a:endParaRPr lang="en-US"/>
          </a:p>
        </p:txBody>
      </p:sp>
    </p:spTree>
    <p:extLst>
      <p:ext uri="{BB962C8B-B14F-4D97-AF65-F5344CB8AC3E}">
        <p14:creationId xmlns:p14="http://schemas.microsoft.com/office/powerpoint/2010/main" val="363594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You have a </a:t>
            </a:r>
            <a:r>
              <a:rPr lang="fr-FR" dirty="0" err="1"/>
              <a:t>dataset</a:t>
            </a:r>
            <a:r>
              <a:rPr lang="fr-FR" dirty="0"/>
              <a:t> </a:t>
            </a:r>
            <a:r>
              <a:rPr lang="fr-FR" dirty="0" err="1"/>
              <a:t>with</a:t>
            </a:r>
            <a:r>
              <a:rPr lang="fr-FR" dirty="0"/>
              <a:t> the </a:t>
            </a:r>
            <a:r>
              <a:rPr lang="fr-FR" dirty="0" err="1"/>
              <a:t>risk</a:t>
            </a:r>
            <a:r>
              <a:rPr lang="fr-FR" dirty="0"/>
              <a:t> factor,</a:t>
            </a:r>
            <a:r>
              <a:rPr lang="fr-FR" baseline="0" dirty="0"/>
              <a:t> the </a:t>
            </a:r>
            <a:r>
              <a:rPr lang="fr-FR" baseline="0" dirty="0" err="1"/>
              <a:t>outcome</a:t>
            </a:r>
            <a:r>
              <a:rPr lang="fr-FR" baseline="0" dirty="0"/>
              <a:t>, </a:t>
            </a:r>
            <a:r>
              <a:rPr lang="fr-FR" baseline="0" dirty="0" err="1"/>
              <a:t>many</a:t>
            </a:r>
            <a:r>
              <a:rPr lang="fr-FR" baseline="0" dirty="0"/>
              <a:t> </a:t>
            </a:r>
            <a:r>
              <a:rPr lang="fr-FR" baseline="0" dirty="0" err="1"/>
              <a:t>confonders</a:t>
            </a:r>
            <a:r>
              <a:rPr lang="fr-FR" baseline="0" dirty="0"/>
              <a:t>, and </a:t>
            </a:r>
            <a:r>
              <a:rPr lang="fr-FR" baseline="0" dirty="0" err="1"/>
              <a:t>genetic</a:t>
            </a:r>
            <a:r>
              <a:rPr lang="fr-FR" baseline="0" dirty="0"/>
              <a:t> information, </a:t>
            </a:r>
            <a:r>
              <a:rPr lang="fr-FR" baseline="0" dirty="0" err="1"/>
              <a:t>so</a:t>
            </a:r>
            <a:r>
              <a:rPr lang="fr-FR" baseline="0" dirty="0"/>
              <a:t> </a:t>
            </a:r>
            <a:r>
              <a:rPr lang="fr-FR" baseline="0" dirty="0" err="1"/>
              <a:t>you</a:t>
            </a:r>
            <a:r>
              <a:rPr lang="fr-FR" baseline="0" dirty="0"/>
              <a:t> </a:t>
            </a:r>
            <a:r>
              <a:rPr lang="fr-FR" baseline="0" dirty="0" err="1"/>
              <a:t>can</a:t>
            </a:r>
            <a:r>
              <a:rPr lang="fr-FR" baseline="0" dirty="0"/>
              <a:t> </a:t>
            </a:r>
            <a:r>
              <a:rPr lang="fr-FR" baseline="0" dirty="0" err="1"/>
              <a:t>run</a:t>
            </a:r>
            <a:r>
              <a:rPr lang="fr-FR" baseline="0" dirty="0"/>
              <a:t> the MR </a:t>
            </a:r>
            <a:r>
              <a:rPr lang="fr-FR" baseline="0" dirty="0" err="1"/>
              <a:t>analysis</a:t>
            </a:r>
            <a:r>
              <a:rPr lang="fr-FR" baseline="0" dirty="0"/>
              <a:t> on </a:t>
            </a:r>
            <a:r>
              <a:rPr lang="fr-FR" baseline="0" dirty="0" err="1"/>
              <a:t>your</a:t>
            </a:r>
            <a:r>
              <a:rPr lang="fr-FR" baseline="0" dirty="0"/>
              <a:t> </a:t>
            </a:r>
            <a:r>
              <a:rPr lang="fr-FR" baseline="0" dirty="0" err="1"/>
              <a:t>own</a:t>
            </a:r>
            <a:r>
              <a:rPr lang="fr-FR" baseline="0" dirty="0"/>
              <a:t> data</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14</a:t>
            </a:fld>
            <a:endParaRPr lang="en-US"/>
          </a:p>
        </p:txBody>
      </p:sp>
    </p:spTree>
    <p:extLst>
      <p:ext uri="{BB962C8B-B14F-4D97-AF65-F5344CB8AC3E}">
        <p14:creationId xmlns:p14="http://schemas.microsoft.com/office/powerpoint/2010/main" val="1772815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15</a:t>
            </a:fld>
            <a:endParaRPr lang="en-US"/>
          </a:p>
        </p:txBody>
      </p:sp>
    </p:spTree>
    <p:extLst>
      <p:ext uri="{BB962C8B-B14F-4D97-AF65-F5344CB8AC3E}">
        <p14:creationId xmlns:p14="http://schemas.microsoft.com/office/powerpoint/2010/main" val="815938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Go fast on those formula, </a:t>
            </a:r>
          </a:p>
          <a:p>
            <a:r>
              <a:rPr lang="en-US" dirty="0"/>
              <a:t>Just to tell you that you can compute first or second order of standard error</a:t>
            </a:r>
          </a:p>
          <a:p>
            <a:r>
              <a:rPr lang="en-US" dirty="0"/>
              <a:t>where it's important to take into account uncertainty of beta _ x </a:t>
            </a:r>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3223018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0" indent="0" algn="just">
              <a:buNone/>
            </a:pPr>
            <a:r>
              <a:rPr lang="en-US" dirty="0"/>
              <a:t>Evaluate the ratio estimate and its standard error for G </a:t>
            </a:r>
          </a:p>
          <a:p>
            <a:pPr marL="0" lvl="0" indent="0" algn="just">
              <a:buNone/>
            </a:pPr>
            <a:r>
              <a:rPr lang="en-US" dirty="0"/>
              <a:t>Will</a:t>
            </a:r>
            <a:r>
              <a:rPr lang="en-US" baseline="0" dirty="0"/>
              <a:t> compute the numerator </a:t>
            </a:r>
            <a:r>
              <a:rPr lang="en-US" dirty="0"/>
              <a:t>using logistic regression to calculate the numerator (gene-outcome association, </a:t>
            </a:r>
            <a:r>
              <a:rPr lang="en-US" dirty="0" err="1">
                <a:latin typeface="Courier"/>
              </a:rPr>
              <a:t>glm</a:t>
            </a:r>
            <a:r>
              <a:rPr lang="en-US" dirty="0">
                <a:latin typeface="Courier"/>
              </a:rPr>
              <a:t>(y.bin~g1, family=binomial)</a:t>
            </a:r>
            <a:r>
              <a:rPr lang="en-US" dirty="0"/>
              <a:t>) </a:t>
            </a:r>
          </a:p>
          <a:p>
            <a:pPr marL="0" lvl="0" indent="0" algn="just">
              <a:buNone/>
            </a:pPr>
            <a:r>
              <a:rPr lang="en-US" dirty="0"/>
              <a:t>And</a:t>
            </a:r>
            <a:r>
              <a:rPr lang="en-US" baseline="0" dirty="0"/>
              <a:t> the denominator with </a:t>
            </a:r>
            <a:r>
              <a:rPr lang="en-US" dirty="0"/>
              <a:t>linear regression in controls only to calculate the denominator (</a:t>
            </a:r>
            <a:r>
              <a:rPr lang="en-US" dirty="0">
                <a:latin typeface="Courier"/>
              </a:rPr>
              <a:t>lm(x[</a:t>
            </a:r>
            <a:r>
              <a:rPr lang="en-US" dirty="0" err="1">
                <a:latin typeface="Courier"/>
              </a:rPr>
              <a:t>y.bin</a:t>
            </a:r>
            <a:r>
              <a:rPr lang="en-US" dirty="0">
                <a:latin typeface="Courier"/>
              </a:rPr>
              <a:t>==0]~g1[</a:t>
            </a:r>
            <a:r>
              <a:rPr lang="en-US" dirty="0" err="1">
                <a:latin typeface="Courier"/>
              </a:rPr>
              <a:t>y.bin</a:t>
            </a:r>
            <a:r>
              <a:rPr lang="en-US" dirty="0">
                <a:latin typeface="Courier"/>
              </a:rPr>
              <a:t>==0])</a:t>
            </a:r>
            <a:r>
              <a:rPr lang="en-US" dirty="0"/>
              <a:t>).</a:t>
            </a:r>
          </a:p>
          <a:p>
            <a:pPr marL="0" lvl="0" indent="0" algn="just">
              <a:buNone/>
            </a:pPr>
            <a:endParaRPr lang="en-US" dirty="0"/>
          </a:p>
          <a:p>
            <a:pPr marL="0" lvl="0" indent="0" algn="just">
              <a:buNone/>
            </a:pPr>
            <a:r>
              <a:rPr lang="en-US" dirty="0"/>
              <a:t>In a case control setting, it is usual to regress the risk factor on the genetic variant in controls only because the case-control sample is generally unrepresentative of the population and if measurements of the risk factor are made post-disease =&gt; possible reverse causation.</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17</a:t>
            </a:fld>
            <a:endParaRPr lang="en-US"/>
          </a:p>
        </p:txBody>
      </p:sp>
    </p:spTree>
    <p:extLst>
      <p:ext uri="{BB962C8B-B14F-4D97-AF65-F5344CB8AC3E}">
        <p14:creationId xmlns:p14="http://schemas.microsoft.com/office/powerpoint/2010/main" val="754424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err="1"/>
              <a:t>With</a:t>
            </a:r>
            <a:r>
              <a:rPr lang="fr-FR" baseline="0" dirty="0"/>
              <a:t> </a:t>
            </a:r>
            <a:r>
              <a:rPr lang="fr-FR" baseline="0" dirty="0" err="1"/>
              <a:t>binary</a:t>
            </a:r>
            <a:r>
              <a:rPr lang="fr-FR" baseline="0" dirty="0"/>
              <a:t>  (</a:t>
            </a:r>
            <a:r>
              <a:rPr lang="fr-FR" baseline="0" dirty="0" err="1"/>
              <a:t>ever</a:t>
            </a:r>
            <a:r>
              <a:rPr lang="fr-FR" baseline="0" dirty="0"/>
              <a:t> </a:t>
            </a:r>
            <a:r>
              <a:rPr lang="fr-FR" baseline="0" dirty="0" err="1"/>
              <a:t>said</a:t>
            </a:r>
            <a:r>
              <a:rPr lang="fr-FR" baseline="0" dirty="0"/>
              <a:t>)</a:t>
            </a:r>
          </a:p>
          <a:p>
            <a:pPr marL="0" lvl="0" indent="0" algn="just">
              <a:buNone/>
            </a:pPr>
            <a:r>
              <a:rPr lang="en-US" dirty="0"/>
              <a:t>In practice, first stage with a binary outcome is only conducted on controls, the second step is done with a logistic regression</a:t>
            </a:r>
          </a:p>
          <a:p>
            <a:pPr marL="0" lvl="0" indent="0" algn="just">
              <a:buNone/>
            </a:pPr>
            <a:r>
              <a:rPr lang="en-US" dirty="0"/>
              <a:t>The causal effect of the risk factor x on the binary outcome </a:t>
            </a:r>
            <a:r>
              <a:rPr lang="en-US" dirty="0" err="1"/>
              <a:t>y.bin</a:t>
            </a:r>
            <a:r>
              <a:rPr lang="en-US" dirty="0"/>
              <a:t> can also be estimated as the per allele genetic association with the outcome divided by the per allele genetic association with the risk factor. </a:t>
            </a:r>
          </a:p>
          <a:p>
            <a:pPr marL="0" lvl="0" indent="0" algn="just">
              <a:buNone/>
            </a:pPr>
            <a:r>
              <a:rPr lang="en-US" dirty="0"/>
              <a:t>However, with a binary outcome, logistic regression should be used for regression of the outcome on the genetic variant, particularly in a case-control setting. </a:t>
            </a:r>
          </a:p>
          <a:p>
            <a:pPr marL="0" lvl="0" indent="0" algn="just">
              <a:buNone/>
            </a:pPr>
            <a:r>
              <a:rPr lang="en-US" dirty="0"/>
              <a:t>Also, in a case control setting, it is usual to regress the risk factor on the genetic variant in controls only. The </a:t>
            </a:r>
            <a:r>
              <a:rPr lang="en-US" sz="1100" dirty="0" err="1">
                <a:latin typeface="Courier"/>
              </a:rPr>
              <a:t>glm</a:t>
            </a:r>
            <a:r>
              <a:rPr lang="en-US" dirty="0"/>
              <a:t> function with an extra argument of </a:t>
            </a:r>
            <a:r>
              <a:rPr lang="en-US" sz="1100" dirty="0">
                <a:latin typeface="Courier"/>
              </a:rPr>
              <a:t>family = binomial</a:t>
            </a:r>
            <a:r>
              <a:rPr lang="en-US" dirty="0"/>
              <a:t> can be used to perform logistic regression in the same way that </a:t>
            </a:r>
            <a:r>
              <a:rPr lang="en-US" sz="1100" dirty="0">
                <a:latin typeface="Courier"/>
              </a:rPr>
              <a:t>lm</a:t>
            </a:r>
            <a:r>
              <a:rPr lang="en-US" dirty="0"/>
              <a:t> is used to perform linear regression.</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19</a:t>
            </a:fld>
            <a:endParaRPr lang="en-US"/>
          </a:p>
        </p:txBody>
      </p:sp>
    </p:spTree>
    <p:extLst>
      <p:ext uri="{BB962C8B-B14F-4D97-AF65-F5344CB8AC3E}">
        <p14:creationId xmlns:p14="http://schemas.microsoft.com/office/powerpoint/2010/main" val="3242467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To finish </a:t>
            </a:r>
            <a:r>
              <a:rPr lang="fr-FR" dirty="0" err="1"/>
              <a:t>with</a:t>
            </a:r>
            <a:r>
              <a:rPr lang="fr-FR" dirty="0"/>
              <a:t> </a:t>
            </a:r>
            <a:r>
              <a:rPr lang="fr-FR" dirty="0" err="1"/>
              <a:t>this</a:t>
            </a:r>
            <a:r>
              <a:rPr lang="fr-FR" dirty="0"/>
              <a:t> part,</a:t>
            </a:r>
            <a:r>
              <a:rPr lang="fr-FR"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err="1"/>
              <a:t>After</a:t>
            </a:r>
            <a:r>
              <a:rPr lang="fr-FR" baseline="0" dirty="0"/>
              <a:t> </a:t>
            </a:r>
            <a:r>
              <a:rPr lang="fr-FR" baseline="0" dirty="0" err="1"/>
              <a:t>having</a:t>
            </a:r>
            <a:r>
              <a:rPr lang="fr-FR" baseline="0" dirty="0"/>
              <a:t> </a:t>
            </a:r>
            <a:r>
              <a:rPr lang="fr-FR" baseline="0" dirty="0" err="1"/>
              <a:t>ran</a:t>
            </a:r>
            <a:r>
              <a:rPr lang="fr-FR" baseline="0" dirty="0"/>
              <a:t> </a:t>
            </a:r>
            <a:r>
              <a:rPr lang="fr-FR" baseline="0" dirty="0" err="1"/>
              <a:t>your</a:t>
            </a:r>
            <a:r>
              <a:rPr lang="fr-FR" baseline="0" dirty="0"/>
              <a:t> </a:t>
            </a:r>
            <a:r>
              <a:rPr lang="fr-FR" baseline="0" dirty="0" err="1"/>
              <a:t>regressions</a:t>
            </a:r>
            <a:r>
              <a:rPr lang="fr-FR" baseline="0" dirty="0"/>
              <a:t>, </a:t>
            </a:r>
            <a:r>
              <a:rPr lang="fr-FR" baseline="0" dirty="0" err="1"/>
              <a:t>you</a:t>
            </a:r>
            <a:r>
              <a:rPr lang="fr-FR" baseline="0" dirty="0"/>
              <a:t> </a:t>
            </a:r>
            <a:r>
              <a:rPr lang="fr-FR" baseline="0" dirty="0" err="1"/>
              <a:t>will</a:t>
            </a:r>
            <a:r>
              <a:rPr lang="fr-FR" baseline="0" dirty="0"/>
              <a:t> </a:t>
            </a:r>
            <a:r>
              <a:rPr lang="fr-FR" baseline="0" dirty="0" err="1"/>
              <a:t>ask</a:t>
            </a:r>
            <a:r>
              <a:rPr lang="fr-FR" baseline="0" dirty="0"/>
              <a:t> to </a:t>
            </a:r>
            <a:r>
              <a:rPr lang="fr-FR" baseline="0" dirty="0" err="1"/>
              <a:t>your</a:t>
            </a:r>
            <a:r>
              <a:rPr lang="fr-FR" baseline="0" dirty="0"/>
              <a:t> self, </a:t>
            </a:r>
            <a:r>
              <a:rPr lang="fr-FR" baseline="0" dirty="0" err="1"/>
              <a:t>does</a:t>
            </a:r>
            <a:r>
              <a:rPr lang="fr-FR" baseline="0" dirty="0"/>
              <a:t> </a:t>
            </a:r>
            <a:r>
              <a:rPr lang="fr-FR" baseline="0" dirty="0" err="1"/>
              <a:t>my</a:t>
            </a:r>
            <a:r>
              <a:rPr lang="fr-FR" baseline="0" dirty="0"/>
              <a:t> </a:t>
            </a:r>
            <a:r>
              <a:rPr lang="fr-FR" baseline="0" dirty="0" err="1"/>
              <a:t>genetic</a:t>
            </a:r>
            <a:r>
              <a:rPr lang="fr-FR" baseline="0" dirty="0"/>
              <a:t> instrument </a:t>
            </a:r>
            <a:r>
              <a:rPr lang="fr-FR" baseline="0" dirty="0" err="1"/>
              <a:t>works</a:t>
            </a:r>
            <a:r>
              <a:rPr lang="fr-FR" baseline="0" dirty="0"/>
              <a:t> </a:t>
            </a:r>
            <a:r>
              <a:rPr lang="fr-FR" baseline="0" dirty="0" err="1"/>
              <a:t>well</a:t>
            </a:r>
            <a:r>
              <a:rPr lang="fr-FR" baseline="0" dirty="0"/>
              <a:t> .. Is </a:t>
            </a:r>
            <a:r>
              <a:rPr lang="fr-FR" baseline="0" dirty="0" err="1"/>
              <a:t>it</a:t>
            </a:r>
            <a:r>
              <a:rPr lang="fr-FR" baseline="0" dirty="0"/>
              <a:t> </a:t>
            </a:r>
            <a:r>
              <a:rPr lang="fr-FR" baseline="0" dirty="0" err="1"/>
              <a:t>strong</a:t>
            </a:r>
            <a:r>
              <a:rPr lang="fr-FR" baseline="0" dirty="0"/>
              <a:t> ? </a:t>
            </a:r>
            <a:br>
              <a:rPr lang="fr-FR" baseline="0" dirty="0"/>
            </a:br>
            <a:r>
              <a:rPr lang="fr-FR" baseline="0" dirty="0"/>
              <a:t>The F </a:t>
            </a:r>
            <a:r>
              <a:rPr lang="fr-FR" baseline="0" dirty="0" err="1"/>
              <a:t>statistic</a:t>
            </a:r>
            <a:r>
              <a:rPr lang="fr-FR" baseline="0" dirty="0"/>
              <a:t> </a:t>
            </a:r>
            <a:r>
              <a:rPr lang="fr-FR" baseline="0" dirty="0" err="1"/>
              <a:t>may</a:t>
            </a:r>
            <a:r>
              <a:rPr lang="fr-FR" baseline="0" dirty="0"/>
              <a:t> help to </a:t>
            </a:r>
            <a:r>
              <a:rPr lang="fr-FR" baseline="0" dirty="0" err="1"/>
              <a:t>answer</a:t>
            </a:r>
            <a:r>
              <a:rPr lang="fr-FR" baseline="0" dirty="0"/>
              <a:t> </a:t>
            </a:r>
            <a:endParaRPr lang="en-US" dirty="0"/>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20</a:t>
            </a:fld>
            <a:endParaRPr lang="en-US"/>
          </a:p>
        </p:txBody>
      </p:sp>
    </p:spTree>
    <p:extLst>
      <p:ext uri="{BB962C8B-B14F-4D97-AF65-F5344CB8AC3E}">
        <p14:creationId xmlns:p14="http://schemas.microsoft.com/office/powerpoint/2010/main" val="368417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You have no dataset in your lab, but you know that many studies have ever get estimates about the risk factor and outcome you are interested in. </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21</a:t>
            </a:fld>
            <a:endParaRPr lang="en-US"/>
          </a:p>
        </p:txBody>
      </p:sp>
    </p:spTree>
    <p:extLst>
      <p:ext uri="{BB962C8B-B14F-4D97-AF65-F5344CB8AC3E}">
        <p14:creationId xmlns:p14="http://schemas.microsoft.com/office/powerpoint/2010/main" val="470707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a:p>
            <a:r>
              <a:rPr lang="fr-FR" dirty="0"/>
              <a:t>.. But </a:t>
            </a:r>
            <a:r>
              <a:rPr lang="fr-FR" dirty="0" err="1"/>
              <a:t>some</a:t>
            </a:r>
            <a:r>
              <a:rPr lang="fr-FR" dirty="0"/>
              <a:t> time one</a:t>
            </a:r>
            <a:r>
              <a:rPr lang="fr-FR" baseline="0" dirty="0"/>
              <a:t> single </a:t>
            </a:r>
            <a:r>
              <a:rPr lang="fr-FR" baseline="0" dirty="0" err="1"/>
              <a:t>database</a:t>
            </a:r>
            <a:r>
              <a:rPr lang="fr-FR" baseline="0" dirty="0"/>
              <a:t> do not </a:t>
            </a:r>
            <a:r>
              <a:rPr lang="fr-FR" baseline="0" dirty="0" err="1"/>
              <a:t>contain</a:t>
            </a:r>
            <a:r>
              <a:rPr lang="fr-FR" baseline="0" dirty="0"/>
              <a:t> all </a:t>
            </a:r>
            <a:r>
              <a:rPr lang="fr-FR" baseline="0" dirty="0" err="1"/>
              <a:t>what</a:t>
            </a:r>
            <a:r>
              <a:rPr lang="fr-FR" baseline="0" dirty="0"/>
              <a:t> </a:t>
            </a:r>
            <a:r>
              <a:rPr lang="fr-FR" baseline="0" dirty="0" err="1"/>
              <a:t>you</a:t>
            </a:r>
            <a:r>
              <a:rPr lang="fr-FR" baseline="0" dirty="0"/>
              <a:t> </a:t>
            </a:r>
            <a:r>
              <a:rPr lang="fr-FR" baseline="0" dirty="0" err="1"/>
              <a:t>need</a:t>
            </a:r>
            <a:r>
              <a:rPr lang="fr-FR" baseline="0" dirty="0"/>
              <a:t>… </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22</a:t>
            </a:fld>
            <a:endParaRPr lang="en-US"/>
          </a:p>
        </p:txBody>
      </p:sp>
    </p:spTree>
    <p:extLst>
      <p:ext uri="{BB962C8B-B14F-4D97-AF65-F5344CB8AC3E}">
        <p14:creationId xmlns:p14="http://schemas.microsoft.com/office/powerpoint/2010/main" val="603772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Additional bonus talk - Mechanistic insights on COVID-19 susceptibility from genetic data: </a:t>
            </a:r>
            <a:r>
              <a:rPr lang="en-US" dirty="0">
                <a:hlinkClick r:id="rId3"/>
              </a:rPr>
              <a:t>https://youtu.be/d6tR49ToQ8I</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4</a:t>
            </a:fld>
            <a:endParaRPr lang="en-US"/>
          </a:p>
        </p:txBody>
      </p:sp>
    </p:spTree>
    <p:extLst>
      <p:ext uri="{BB962C8B-B14F-4D97-AF65-F5344CB8AC3E}">
        <p14:creationId xmlns:p14="http://schemas.microsoft.com/office/powerpoint/2010/main" val="1651963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FR" dirty="0"/>
                  <a:t>.. But </a:t>
                </a:r>
                <a:r>
                  <a:rPr lang="fr-FR" dirty="0" err="1"/>
                  <a:t>some</a:t>
                </a:r>
                <a:r>
                  <a:rPr lang="fr-FR" dirty="0"/>
                  <a:t> time one</a:t>
                </a:r>
                <a:r>
                  <a:rPr lang="fr-FR" baseline="0" dirty="0"/>
                  <a:t> single </a:t>
                </a:r>
                <a:r>
                  <a:rPr lang="fr-FR" baseline="0" dirty="0" err="1"/>
                  <a:t>database</a:t>
                </a:r>
                <a:r>
                  <a:rPr lang="fr-FR" baseline="0" dirty="0"/>
                  <a:t> do not </a:t>
                </a:r>
                <a:r>
                  <a:rPr lang="fr-FR" baseline="0" dirty="0" err="1"/>
                  <a:t>contain</a:t>
                </a:r>
                <a:r>
                  <a:rPr lang="fr-FR" baseline="0" dirty="0"/>
                  <a:t> all </a:t>
                </a:r>
                <a:r>
                  <a:rPr lang="fr-FR" baseline="0" dirty="0" err="1"/>
                  <a:t>what</a:t>
                </a:r>
                <a:r>
                  <a:rPr lang="fr-FR" baseline="0" dirty="0"/>
                  <a:t> </a:t>
                </a:r>
                <a:r>
                  <a:rPr lang="fr-FR" baseline="0" dirty="0" err="1"/>
                  <a:t>you</a:t>
                </a:r>
                <a:r>
                  <a:rPr lang="fr-FR" baseline="0" dirty="0"/>
                  <a:t> </a:t>
                </a:r>
                <a:r>
                  <a:rPr lang="fr-FR" baseline="0" dirty="0" err="1"/>
                  <a:t>need</a:t>
                </a:r>
                <a:r>
                  <a:rPr lang="fr-FR" baseline="0" dirty="0"/>
                  <a:t>… </a:t>
                </a:r>
                <a:endParaRPr lang="fr-FR" dirty="0"/>
              </a:p>
              <a:p>
                <a:r>
                  <a:rPr lang="fr-FR" dirty="0"/>
                  <a:t>So </a:t>
                </a:r>
                <a:r>
                  <a:rPr lang="fr-FR" dirty="0" err="1"/>
                  <a:t>you</a:t>
                </a:r>
                <a:r>
                  <a:rPr lang="fr-FR" dirty="0"/>
                  <a:t> </a:t>
                </a:r>
                <a:r>
                  <a:rPr lang="fr-FR" dirty="0" err="1"/>
                  <a:t>will</a:t>
                </a:r>
                <a:r>
                  <a:rPr lang="fr-FR" dirty="0"/>
                  <a:t> </a:t>
                </a:r>
                <a:r>
                  <a:rPr lang="fr-FR" dirty="0" err="1"/>
                  <a:t>run</a:t>
                </a:r>
                <a:r>
                  <a:rPr lang="fr-FR" baseline="0" dirty="0"/>
                  <a:t> a 2 </a:t>
                </a:r>
                <a:r>
                  <a:rPr lang="fr-FR" baseline="0" dirty="0" err="1"/>
                  <a:t>samples</a:t>
                </a:r>
                <a:r>
                  <a:rPr lang="fr-FR" baseline="0" dirty="0"/>
                  <a:t> MR. </a:t>
                </a:r>
              </a:p>
              <a:p>
                <a:r>
                  <a:rPr lang="fr-FR" baseline="0" dirty="0" err="1"/>
                  <a:t>It’s</a:t>
                </a:r>
                <a:r>
                  <a:rPr lang="fr-FR" baseline="0" dirty="0"/>
                  <a:t> </a:t>
                </a:r>
                <a:r>
                  <a:rPr lang="fr-FR" baseline="0" dirty="0" err="1"/>
                  <a:t>just</a:t>
                </a:r>
                <a:r>
                  <a:rPr lang="fr-FR" baseline="0" dirty="0"/>
                  <a:t> a case, not a </a:t>
                </a:r>
                <a:r>
                  <a:rPr lang="fr-FR" baseline="0" dirty="0" err="1"/>
                  <a:t>special</a:t>
                </a:r>
                <a:r>
                  <a:rPr lang="fr-FR" baseline="0" dirty="0"/>
                  <a:t> </a:t>
                </a:r>
                <a:r>
                  <a:rPr lang="fr-FR" baseline="0" dirty="0" err="1"/>
                  <a:t>method</a:t>
                </a:r>
                <a:r>
                  <a:rPr lang="fr-FR" baseline="0" dirty="0"/>
                  <a:t>. </a:t>
                </a:r>
              </a:p>
              <a:p>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err="1"/>
                  <a:t>Def</a:t>
                </a:r>
                <a:r>
                  <a:rPr lang="fr-FR" baseline="0" dirty="0"/>
                  <a:t> : </a:t>
                </a:r>
                <a:r>
                  <a:rPr lang="fr-FR" dirty="0"/>
                  <a:t>For a j SNPs, we need the genetic associations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oMath>
                </a14:m>
                <a:r>
                  <a:rPr lang="ar-AE" dirty="0"/>
                  <a:t> (</a:t>
                </a:r>
                <a:r>
                  <a:rPr lang="fr-FR" dirty="0" err="1"/>
                  <a:t>asso</a:t>
                </a:r>
                <a:r>
                  <a:rPr lang="fr-FR" dirty="0"/>
                  <a:t> with X and variant j) in cohort 1 and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𝐵</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oMath>
                </a14:m>
                <a:r>
                  <a:rPr lang="ar-AE" dirty="0"/>
                  <a:t> (</a:t>
                </a:r>
                <a:r>
                  <a:rPr lang="fr-FR" dirty="0" err="1"/>
                  <a:t>asso</a:t>
                </a:r>
                <a:r>
                  <a:rPr lang="fr-FR" dirty="0"/>
                  <a:t> with Y and variant j) in cohort 2</a:t>
                </a:r>
              </a:p>
              <a:p>
                <a:endParaRPr lang="fr-FR" dirty="0"/>
              </a:p>
            </p:txBody>
          </p:sp>
        </mc:Choice>
        <mc:Fallback xmlns="">
          <p:sp>
            <p:nvSpPr>
              <p:cNvPr id="3" name="Espace réservé des notes 2"/>
              <p:cNvSpPr>
                <a:spLocks noGrp="1"/>
              </p:cNvSpPr>
              <p:nvPr>
                <p:ph type="body" idx="1"/>
              </p:nvPr>
            </p:nvSpPr>
            <p:spPr/>
            <p:txBody>
              <a:bodyPr/>
              <a:lstStyle/>
              <a:p>
                <a:r>
                  <a:rPr lang="fr-FR" dirty="0" smtClean="0"/>
                  <a:t>.. But </a:t>
                </a:r>
                <a:r>
                  <a:rPr lang="fr-FR" dirty="0" err="1" smtClean="0"/>
                  <a:t>some</a:t>
                </a:r>
                <a:r>
                  <a:rPr lang="fr-FR" dirty="0" smtClean="0"/>
                  <a:t> time one</a:t>
                </a:r>
                <a:r>
                  <a:rPr lang="fr-FR" baseline="0" dirty="0" smtClean="0"/>
                  <a:t> single </a:t>
                </a:r>
                <a:r>
                  <a:rPr lang="fr-FR" baseline="0" dirty="0" err="1" smtClean="0"/>
                  <a:t>database</a:t>
                </a:r>
                <a:r>
                  <a:rPr lang="fr-FR" baseline="0" dirty="0" smtClean="0"/>
                  <a:t> do not </a:t>
                </a:r>
                <a:r>
                  <a:rPr lang="fr-FR" baseline="0" dirty="0" err="1" smtClean="0"/>
                  <a:t>contain</a:t>
                </a:r>
                <a:r>
                  <a:rPr lang="fr-FR" baseline="0" dirty="0" smtClean="0"/>
                  <a:t> all </a:t>
                </a:r>
                <a:r>
                  <a:rPr lang="fr-FR" baseline="0" dirty="0" err="1" smtClean="0"/>
                  <a:t>what</a:t>
                </a:r>
                <a:r>
                  <a:rPr lang="fr-FR" baseline="0" dirty="0" smtClean="0"/>
                  <a:t> </a:t>
                </a:r>
                <a:r>
                  <a:rPr lang="fr-FR" baseline="0" dirty="0" err="1" smtClean="0"/>
                  <a:t>you</a:t>
                </a:r>
                <a:r>
                  <a:rPr lang="fr-FR" baseline="0" dirty="0" smtClean="0"/>
                  <a:t> </a:t>
                </a:r>
                <a:r>
                  <a:rPr lang="fr-FR" baseline="0" dirty="0" err="1" smtClean="0"/>
                  <a:t>need</a:t>
                </a:r>
                <a:r>
                  <a:rPr lang="fr-FR" baseline="0" dirty="0" smtClean="0"/>
                  <a:t>… </a:t>
                </a:r>
                <a:endParaRPr lang="fr-FR" dirty="0" smtClean="0"/>
              </a:p>
              <a:p>
                <a:r>
                  <a:rPr lang="fr-FR" dirty="0" smtClean="0"/>
                  <a:t>So </a:t>
                </a:r>
                <a:r>
                  <a:rPr lang="fr-FR" dirty="0" err="1" smtClean="0"/>
                  <a:t>you</a:t>
                </a:r>
                <a:r>
                  <a:rPr lang="fr-FR" dirty="0" smtClean="0"/>
                  <a:t> </a:t>
                </a:r>
                <a:r>
                  <a:rPr lang="fr-FR" dirty="0" err="1" smtClean="0"/>
                  <a:t>will</a:t>
                </a:r>
                <a:r>
                  <a:rPr lang="fr-FR" dirty="0" smtClean="0"/>
                  <a:t> </a:t>
                </a:r>
                <a:r>
                  <a:rPr lang="fr-FR" dirty="0" err="1" smtClean="0"/>
                  <a:t>run</a:t>
                </a:r>
                <a:r>
                  <a:rPr lang="fr-FR" baseline="0" dirty="0" smtClean="0"/>
                  <a:t> a 2 </a:t>
                </a:r>
                <a:r>
                  <a:rPr lang="fr-FR" baseline="0" dirty="0" err="1" smtClean="0"/>
                  <a:t>samples</a:t>
                </a:r>
                <a:r>
                  <a:rPr lang="fr-FR" baseline="0" dirty="0" smtClean="0"/>
                  <a:t> MR. </a:t>
                </a:r>
              </a:p>
              <a:p>
                <a:r>
                  <a:rPr lang="fr-FR" baseline="0" dirty="0" err="1" smtClean="0"/>
                  <a:t>It’s</a:t>
                </a:r>
                <a:r>
                  <a:rPr lang="fr-FR" baseline="0" dirty="0" smtClean="0"/>
                  <a:t> </a:t>
                </a:r>
                <a:r>
                  <a:rPr lang="fr-FR" baseline="0" dirty="0" err="1" smtClean="0"/>
                  <a:t>just</a:t>
                </a:r>
                <a:r>
                  <a:rPr lang="fr-FR" baseline="0" dirty="0" smtClean="0"/>
                  <a:t> a case, not a </a:t>
                </a:r>
                <a:r>
                  <a:rPr lang="fr-FR" baseline="0" dirty="0" err="1" smtClean="0"/>
                  <a:t>special</a:t>
                </a:r>
                <a:r>
                  <a:rPr lang="fr-FR" baseline="0" dirty="0" smtClean="0"/>
                  <a:t> </a:t>
                </a:r>
                <a:r>
                  <a:rPr lang="fr-FR" baseline="0" dirty="0" err="1" smtClean="0"/>
                  <a:t>method</a:t>
                </a:r>
                <a:r>
                  <a:rPr lang="fr-FR" baseline="0" dirty="0" smtClean="0"/>
                  <a:t>. </a:t>
                </a:r>
              </a:p>
              <a:p>
                <a:endParaRPr lang="fr-FR"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err="1" smtClean="0"/>
                  <a:t>Def</a:t>
                </a:r>
                <a:r>
                  <a:rPr lang="fr-FR" baseline="0" dirty="0" smtClean="0"/>
                  <a:t> : </a:t>
                </a:r>
                <a:r>
                  <a:rPr lang="fr-FR" dirty="0" smtClean="0"/>
                  <a:t>For a j SNPs, we need the genetic associations </a:t>
                </a:r>
                <a:r>
                  <a:rPr lang="ar-AE" i="0">
                    <a:latin typeface="Cambria Math" panose="02040503050406030204" pitchFamily="18" charset="0"/>
                  </a:rPr>
                  <a:t>𝐵_(𝑋_𝑗 )</a:t>
                </a:r>
                <a:r>
                  <a:rPr lang="ar-AE" dirty="0"/>
                  <a:t> (</a:t>
                </a:r>
                <a:r>
                  <a:rPr lang="fr-FR" dirty="0" err="1"/>
                  <a:t>asso</a:t>
                </a:r>
                <a:r>
                  <a:rPr lang="fr-FR" dirty="0"/>
                  <a:t> with X and variant j) in cohort 1 and </a:t>
                </a:r>
                <a:r>
                  <a:rPr lang="ar-AE" i="0">
                    <a:latin typeface="Cambria Math" panose="02040503050406030204" pitchFamily="18" charset="0"/>
                  </a:rPr>
                  <a:t>𝐵_(𝑌_𝑗 )</a:t>
                </a:r>
                <a:r>
                  <a:rPr lang="ar-AE" dirty="0"/>
                  <a:t> (</a:t>
                </a:r>
                <a:r>
                  <a:rPr lang="fr-FR" dirty="0" err="1"/>
                  <a:t>asso</a:t>
                </a:r>
                <a:r>
                  <a:rPr lang="fr-FR" dirty="0"/>
                  <a:t> with Y and variant j) in cohort </a:t>
                </a:r>
                <a:r>
                  <a:rPr lang="fr-FR" dirty="0" smtClean="0"/>
                  <a:t>2</a:t>
                </a:r>
                <a:endParaRPr lang="fr-FR" dirty="0"/>
              </a:p>
              <a:p>
                <a:endParaRPr lang="fr-FR" dirty="0"/>
              </a:p>
            </p:txBody>
          </p:sp>
        </mc:Fallback>
      </mc:AlternateContent>
      <p:sp>
        <p:nvSpPr>
          <p:cNvPr id="4" name="Espace réservé du numéro de diapositive 3"/>
          <p:cNvSpPr>
            <a:spLocks noGrp="1"/>
          </p:cNvSpPr>
          <p:nvPr>
            <p:ph type="sldNum" sz="quarter" idx="10"/>
          </p:nvPr>
        </p:nvSpPr>
        <p:spPr/>
        <p:txBody>
          <a:bodyPr/>
          <a:lstStyle/>
          <a:p>
            <a:fld id="{18BDFEC3-8487-43E8-A154-7C12CBC1FFF2}" type="slidenum">
              <a:rPr lang="en-US" smtClean="0"/>
              <a:t>23</a:t>
            </a:fld>
            <a:endParaRPr lang="en-US"/>
          </a:p>
        </p:txBody>
      </p:sp>
    </p:spTree>
    <p:extLst>
      <p:ext uri="{BB962C8B-B14F-4D97-AF65-F5344CB8AC3E}">
        <p14:creationId xmlns:p14="http://schemas.microsoft.com/office/powerpoint/2010/main" val="351544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All J variants are valid IVs, </a:t>
                </a:r>
                <a14:m>
                  <m:oMath xmlns:m="http://schemas.openxmlformats.org/officeDocument/2006/math">
                    <m:r>
                      <a:rPr lang="fr-FR">
                        <a:latin typeface="Cambria Math" panose="02040503050406030204" pitchFamily="18" charset="0"/>
                      </a:rPr>
                      <m:t>𝔼</m:t>
                    </m:r>
                    <m:r>
                      <a:rPr lang="fr-FR">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m:t>
                    </m:r>
                    <m:r>
                      <a:rPr lang="ar-AE">
                        <a:latin typeface="Cambria Math" panose="02040503050406030204" pitchFamily="18" charset="0"/>
                      </a:rPr>
                      <m:t>𝑗</m:t>
                    </m:r>
                    <m:r>
                      <a:rPr lang="ar-AE">
                        <a:latin typeface="Cambria Math" panose="02040503050406030204" pitchFamily="18" charset="0"/>
                      </a:rPr>
                      <m:t>=</m:t>
                    </m:r>
                    <m:r>
                      <a:rPr lang="ar-AE">
                        <a:latin typeface="Cambria Math" panose="02040503050406030204" pitchFamily="18" charset="0"/>
                      </a:rPr>
                      <m:t>1</m:t>
                    </m:r>
                    <m:r>
                      <a:rPr lang="ar-AE">
                        <a:latin typeface="Cambria Math" panose="02040503050406030204" pitchFamily="18" charset="0"/>
                      </a:rPr>
                      <m:t>,</m:t>
                    </m:r>
                    <m:r>
                      <a:rPr lang="ar-AE">
                        <a:latin typeface="Cambria Math" panose="02040503050406030204" pitchFamily="18" charset="0"/>
                      </a:rPr>
                      <m:t>2</m:t>
                    </m:r>
                    <m:r>
                      <a:rPr lang="ar-AE">
                        <a:latin typeface="Cambria Math" panose="02040503050406030204" pitchFamily="18" charset="0"/>
                      </a:rPr>
                      <m:t>,...,</m:t>
                    </m:r>
                    <m:r>
                      <a:rPr lang="ar-AE">
                        <a:latin typeface="Cambria Math" panose="02040503050406030204" pitchFamily="18" charset="0"/>
                      </a:rPr>
                      <m:t>𝐽</m:t>
                    </m:r>
                  </m:oMath>
                </a14:m>
                <a:endParaRPr lang="ar-AE" dirty="0"/>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sz="1200" dirty="0"/>
                  <a:t>How to account for heterogeneity ? </a:t>
                </a:r>
                <a:br>
                  <a:rPr lang="en-US" sz="1200" dirty="0"/>
                </a:br>
                <a:r>
                  <a:rPr lang="en-US" sz="1200" dirty="0"/>
                  <a:t>Multiplicative random effects (MRE) model, Additive random effects (ARE) model or </a:t>
                </a:r>
                <a:r>
                  <a:rPr lang="en-US" sz="1200" dirty="0" err="1"/>
                  <a:t>adj</a:t>
                </a:r>
                <a:r>
                  <a:rPr lang="en-US" sz="1200" dirty="0"/>
                  <a:t> in the regression.</a:t>
                </a:r>
              </a:p>
              <a:p>
                <a:pPr marL="0" lvl="0" indent="0">
                  <a:buNone/>
                </a:pPr>
                <a:br>
                  <a:rPr lang="fr-FR" dirty="0"/>
                </a:br>
                <a:r>
                  <a:rPr lang="fr-FR" dirty="0"/>
                  <a:t>How to account for </a:t>
                </a:r>
                <a:r>
                  <a:rPr lang="fr-FR" dirty="0" err="1"/>
                  <a:t>heterogeneity</a:t>
                </a:r>
                <a:r>
                  <a:rPr lang="fr-FR" dirty="0"/>
                  <a:t> ? More</a:t>
                </a:r>
                <a:r>
                  <a:rPr lang="fr-FR" baseline="0" dirty="0"/>
                  <a:t> </a:t>
                </a:r>
                <a:r>
                  <a:rPr lang="fr-FR" baseline="0" dirty="0" err="1"/>
                  <a:t>robust</a:t>
                </a:r>
                <a:r>
                  <a:rPr lang="fr-FR" baseline="0" dirty="0"/>
                  <a:t> </a:t>
                </a:r>
                <a:r>
                  <a:rPr lang="fr-FR" baseline="0" dirty="0" err="1"/>
                  <a:t>method</a:t>
                </a:r>
                <a:r>
                  <a:rPr lang="fr-FR" baseline="0" dirty="0"/>
                  <a:t> … </a:t>
                </a:r>
                <a:endParaRPr lang="fr-FR" dirty="0"/>
              </a:p>
              <a:p>
                <a:pPr lvl="1"/>
                <a:r>
                  <a:rPr lang="fr-FR" dirty="0"/>
                  <a:t>Multiplicative random effects (MRE) model where we scale the variance with the Q stat. Note that variance is inflated.</a:t>
                </a:r>
              </a:p>
              <a:p>
                <a:pPr lvl="1"/>
                <a:r>
                  <a:rPr lang="fr-FR" dirty="0"/>
                  <a:t>Automatic </a:t>
                </a:r>
                <a:r>
                  <a:rPr lang="fr-FR" dirty="0" err="1"/>
                  <a:t>adj</a:t>
                </a:r>
                <a:r>
                  <a:rPr lang="fr-FR" dirty="0"/>
                  <a:t> in the regression.</a:t>
                </a:r>
              </a:p>
              <a:p>
                <a:pPr lvl="1"/>
                <a:r>
                  <a:rPr lang="fr-FR" dirty="0"/>
                  <a:t>Additive random effects (ARE) model where we change the point estimate with </a:t>
                </a:r>
                <a14:m>
                  <m:oMath xmlns:m="http://schemas.openxmlformats.org/officeDocument/2006/math">
                    <m:sSup>
                      <m:sSupPr>
                        <m:ctrlPr>
                          <a:rPr lang="ar-AE" i="1">
                            <a:latin typeface="Cambria Math" panose="02040503050406030204" pitchFamily="18" charset="0"/>
                          </a:rPr>
                        </m:ctrlPr>
                      </m:sSupPr>
                      <m:e>
                        <m:r>
                          <a:rPr lang="ar-AE">
                            <a:latin typeface="Cambria Math" panose="02040503050406030204" pitchFamily="18" charset="0"/>
                          </a:rPr>
                          <m:t>𝜏</m:t>
                        </m:r>
                      </m:e>
                      <m:sup>
                        <m:r>
                          <a:rPr lang="ar-AE">
                            <a:latin typeface="Cambria Math" panose="02040503050406030204" pitchFamily="18" charset="0"/>
                          </a:rPr>
                          <m:t>2</m:t>
                        </m:r>
                      </m:sup>
                    </m:sSup>
                  </m:oMath>
                </a14:m>
                <a:r>
                  <a:rPr lang="ar-AE" dirty="0"/>
                  <a:t>, </a:t>
                </a:r>
                <a:r>
                  <a:rPr lang="fr-FR" dirty="0"/>
                  <a:t>estimated by the “</a:t>
                </a:r>
                <a:r>
                  <a:rPr lang="fr-FR" dirty="0" err="1"/>
                  <a:t>DerSimonian</a:t>
                </a:r>
                <a:r>
                  <a:rPr lang="fr-FR" dirty="0"/>
                  <a:t> and Laird” or an Empirical Bayes approach.</a:t>
                </a:r>
              </a:p>
              <a:p>
                <a:endParaRPr lang="fr-FR" dirty="0"/>
              </a:p>
            </p:txBody>
          </p:sp>
        </mc:Choice>
        <mc:Fallback xmlns="">
          <p:sp>
            <p:nvSpPr>
              <p:cNvPr id="3" name="Espace réservé des notes 2"/>
              <p:cNvSpPr>
                <a:spLocks noGrp="1"/>
              </p:cNvSpPr>
              <p:nvPr>
                <p:ph type="body" idx="1"/>
              </p:nvPr>
            </p:nvSpPr>
            <p:spPr/>
            <p:txBody>
              <a:bodyPr/>
              <a:lstStyle/>
              <a:p>
                <a:pPr marL="0" lvl="0" indent="0">
                  <a:buNone/>
                </a:pPr>
                <a:r>
                  <a:rPr lang="fr-FR" dirty="0" smtClean="0"/>
                  <a:t>How to account for heterogeneity ?</a:t>
                </a:r>
              </a:p>
              <a:p>
                <a:pPr lvl="1"/>
                <a:r>
                  <a:rPr lang="fr-FR" dirty="0"/>
                  <a:t>Multiplicative random effects (MRE) model where we scale the variance with the Q stat. Note that variance is inflated.</a:t>
                </a:r>
              </a:p>
              <a:p>
                <a:pPr lvl="1"/>
                <a:r>
                  <a:rPr lang="fr-FR" dirty="0"/>
                  <a:t>Automatic </a:t>
                </a:r>
                <a:r>
                  <a:rPr lang="fr-FR" dirty="0" err="1"/>
                  <a:t>adj</a:t>
                </a:r>
                <a:r>
                  <a:rPr lang="fr-FR" dirty="0"/>
                  <a:t> in the regression.</a:t>
                </a:r>
              </a:p>
              <a:p>
                <a:pPr lvl="1"/>
                <a:r>
                  <a:rPr lang="fr-FR" dirty="0"/>
                  <a:t>Additive random effects (ARE) model where we change the point estimate with </a:t>
                </a:r>
                <a:r>
                  <a:rPr lang="ar-AE" i="0">
                    <a:latin typeface="Cambria Math" panose="02040503050406030204" pitchFamily="18" charset="0"/>
                  </a:rPr>
                  <a:t>𝜏^2</a:t>
                </a:r>
                <a:r>
                  <a:rPr lang="ar-AE" dirty="0"/>
                  <a:t>, </a:t>
                </a:r>
                <a:r>
                  <a:rPr lang="fr-FR" dirty="0"/>
                  <a:t>estimated by the “</a:t>
                </a:r>
                <a:r>
                  <a:rPr lang="fr-FR" dirty="0" err="1"/>
                  <a:t>DerSimonian</a:t>
                </a:r>
                <a:r>
                  <a:rPr lang="fr-FR" dirty="0"/>
                  <a:t> and Laird” or an Empirical Bayes approach.</a:t>
                </a:r>
              </a:p>
              <a:p>
                <a:endParaRPr lang="fr-FR" dirty="0"/>
              </a:p>
            </p:txBody>
          </p:sp>
        </mc:Fallback>
      </mc:AlternateContent>
      <p:sp>
        <p:nvSpPr>
          <p:cNvPr id="4" name="Espace réservé du numéro de diapositive 3"/>
          <p:cNvSpPr>
            <a:spLocks noGrp="1"/>
          </p:cNvSpPr>
          <p:nvPr>
            <p:ph type="sldNum" sz="quarter" idx="10"/>
          </p:nvPr>
        </p:nvSpPr>
        <p:spPr/>
        <p:txBody>
          <a:bodyPr/>
          <a:lstStyle/>
          <a:p>
            <a:fld id="{18BDFEC3-8487-43E8-A154-7C12CBC1FFF2}" type="slidenum">
              <a:rPr lang="en-US" smtClean="0"/>
              <a:t>24</a:t>
            </a:fld>
            <a:endParaRPr lang="en-US"/>
          </a:p>
        </p:txBody>
      </p:sp>
    </p:spTree>
    <p:extLst>
      <p:ext uri="{BB962C8B-B14F-4D97-AF65-F5344CB8AC3E}">
        <p14:creationId xmlns:p14="http://schemas.microsoft.com/office/powerpoint/2010/main" val="2986253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8BDFEC3-8487-43E8-A154-7C12CBC1FFF2}" type="slidenum">
              <a:rPr lang="en-US" smtClean="0"/>
              <a:t>25</a:t>
            </a:fld>
            <a:endParaRPr lang="en-US"/>
          </a:p>
        </p:txBody>
      </p:sp>
    </p:spTree>
    <p:extLst>
      <p:ext uri="{BB962C8B-B14F-4D97-AF65-F5344CB8AC3E}">
        <p14:creationId xmlns:p14="http://schemas.microsoft.com/office/powerpoint/2010/main" val="571483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Figure 5. Scatter plot of genetic associations with the outcome (vertical axis) against genetic associations with the exposure (horizontal axis).</a:t>
            </a:r>
            <a:endParaRPr lang="fr-FR" dirty="0"/>
          </a:p>
          <a:p>
            <a:pPr marL="0" lvl="0" indent="0">
              <a:buNone/>
            </a:pPr>
            <a:r>
              <a:rPr lang="fr-FR" dirty="0" err="1"/>
              <a:t>See</a:t>
            </a:r>
            <a:r>
              <a:rPr lang="fr-FR" dirty="0"/>
              <a:t> : </a:t>
            </a:r>
            <a:r>
              <a:rPr lang="en-US" dirty="0"/>
              <a:t>Guidelines for performing Mendelian randomization investigations: update for summer 2023 , </a:t>
            </a:r>
            <a:r>
              <a:rPr lang="fr-FR" sz="1200" b="0" i="0" u="none" strike="noStrike" kern="1200" dirty="0">
                <a:solidFill>
                  <a:schemeClr val="tx1"/>
                </a:solidFill>
                <a:effectLst/>
                <a:latin typeface="+mn-lt"/>
                <a:ea typeface="+mn-ea"/>
                <a:cs typeface="+mn-cs"/>
                <a:hlinkClick r:id="rId3"/>
              </a:rPr>
              <a:t>Stephen Burgess</a:t>
            </a:r>
            <a:r>
              <a:rPr lang="fr-FR" sz="1200" b="0" i="0" u="none" strike="noStrike" kern="1200" dirty="0">
                <a:solidFill>
                  <a:schemeClr val="tx1"/>
                </a:solidFill>
                <a:effectLst/>
                <a:latin typeface="+mn-lt"/>
                <a:ea typeface="+mn-ea"/>
                <a:cs typeface="+mn-cs"/>
              </a:rPr>
              <a:t> et al</a:t>
            </a:r>
            <a:endParaRPr lang="fr-FR" dirty="0"/>
          </a:p>
          <a:p>
            <a:pPr marL="0" lvl="0" indent="0">
              <a:buNone/>
            </a:pPr>
            <a:r>
              <a:rPr lang="fr-FR" dirty="0"/>
              <a:t>https://www.ncbi.nlm.nih.gov/pmc/articles/PMC7384151/</a:t>
            </a:r>
            <a:br>
              <a:rPr dirty="0"/>
            </a:br>
            <a:r>
              <a:rPr dirty="0"/>
              <a:t>https://wellcomeopenresearch.org/articles/4-186</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left : increased heterogeneity but zero intercept linear trend appears correct =&gt; </a:t>
            </a:r>
            <a:r>
              <a:rPr b="1"/>
              <a:t>IVW is appropriate but random-effect model needed</a:t>
            </a:r>
            <a:br/>
            <a:r>
              <a:t>right : Pleiotropy causing heterogeneity, appears to violate the zero intercept assumption =&gt; </a:t>
            </a:r>
            <a:r>
              <a:rPr b="1"/>
              <a:t>IVW inappropriate</a:t>
            </a:r>
          </a:p>
        </p:txBody>
      </p:sp>
      <p:sp>
        <p:nvSpPr>
          <p:cNvPr id="4" name="Slide Number Placeholder 3"/>
          <p:cNvSpPr>
            <a:spLocks noGrp="1"/>
          </p:cNvSpPr>
          <p:nvPr>
            <p:ph type="sldNum" sz="quarter" idx="10"/>
          </p:nvPr>
        </p:nvSpPr>
        <p:spPr/>
        <p:txBody>
          <a:bodyPr/>
          <a:lstStyle/>
          <a:p>
            <a:fld id="{18BDFEC3-8487-43E8-A154-7C12CBC1FFF2}" type="slidenum">
              <a:rPr lang="en-US"/>
              <a:t>27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With</a:t>
            </a:r>
            <a:r>
              <a:rPr lang="fr-FR" dirty="0"/>
              <a:t> IVW to</a:t>
            </a:r>
            <a:r>
              <a:rPr lang="fr-FR" baseline="0" dirty="0"/>
              <a:t> </a:t>
            </a:r>
            <a:r>
              <a:rPr lang="fr-FR" baseline="0" dirty="0" err="1"/>
              <a:t>be</a:t>
            </a:r>
            <a:r>
              <a:rPr lang="fr-FR" baseline="0" dirty="0"/>
              <a:t> more </a:t>
            </a:r>
            <a:r>
              <a:rPr lang="fr-FR" baseline="0" dirty="0" err="1"/>
              <a:t>robust</a:t>
            </a:r>
            <a:r>
              <a:rPr lang="fr-FR" baseline="0" dirty="0"/>
              <a:t> must control </a:t>
            </a:r>
            <a:r>
              <a:rPr lang="fr-FR" baseline="0" dirty="0" err="1"/>
              <a:t>mean</a:t>
            </a:r>
            <a:r>
              <a:rPr lang="fr-FR" baseline="0" dirty="0"/>
              <a:t> </a:t>
            </a:r>
            <a:r>
              <a:rPr lang="fr-FR" baseline="0" dirty="0" err="1"/>
              <a:t>pleiotropy</a:t>
            </a:r>
            <a:r>
              <a:rPr lang="fr-FR"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Instrument Strength Independent of Direct Effect (</a:t>
            </a:r>
            <a:r>
              <a:rPr lang="en-US" sz="1200" b="0" i="0" kern="1200" dirty="0" err="1">
                <a:solidFill>
                  <a:schemeClr val="tx1"/>
                </a:solidFill>
                <a:effectLst/>
                <a:latin typeface="+mn-lt"/>
                <a:ea typeface="+mn-ea"/>
                <a:cs typeface="+mn-cs"/>
              </a:rPr>
              <a:t>InSIDE</a:t>
            </a:r>
            <a:r>
              <a:rPr lang="en-US" sz="1200" b="0" i="0" kern="1200" dirty="0">
                <a:solidFill>
                  <a:schemeClr val="tx1"/>
                </a:solidFill>
                <a:effectLst/>
                <a:latin typeface="+mn-lt"/>
                <a:ea typeface="+mn-ea"/>
                <a:cs typeface="+mn-cs"/>
              </a:rPr>
              <a:t>) assumption : The assumption states that the association between the genetic instrument and exposure is not correlated with path from the genetic instrument to the outcome that is independent of the exposure of interest.</a:t>
            </a: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br>
              <a:rPr lang="fr-FR" dirty="0"/>
            </a:br>
            <a:r>
              <a:rPr lang="fr-FR" dirty="0"/>
              <a:t>Multiplicative </a:t>
            </a:r>
            <a:r>
              <a:rPr lang="fr-FR" dirty="0" err="1"/>
              <a:t>random</a:t>
            </a:r>
            <a:r>
              <a:rPr lang="fr-FR" dirty="0"/>
              <a:t> </a:t>
            </a:r>
            <a:r>
              <a:rPr lang="fr-FR" dirty="0" err="1"/>
              <a:t>effects</a:t>
            </a:r>
            <a:r>
              <a:rPr lang="fr-FR" dirty="0"/>
              <a:t> (MRE) model </a:t>
            </a:r>
            <a:r>
              <a:rPr lang="fr-FR" dirty="0" err="1"/>
              <a:t>where</a:t>
            </a:r>
            <a:r>
              <a:rPr lang="fr-FR" dirty="0"/>
              <a:t> </a:t>
            </a:r>
            <a:r>
              <a:rPr lang="fr-FR" dirty="0" err="1"/>
              <a:t>we</a:t>
            </a:r>
            <a:r>
              <a:rPr lang="fr-FR" dirty="0"/>
              <a:t> </a:t>
            </a:r>
            <a:r>
              <a:rPr lang="fr-FR" dirty="0" err="1"/>
              <a:t>scale</a:t>
            </a:r>
            <a:r>
              <a:rPr lang="fr-FR" dirty="0"/>
              <a:t> the variance </a:t>
            </a:r>
            <a:r>
              <a:rPr lang="fr-FR" dirty="0" err="1"/>
              <a:t>with</a:t>
            </a:r>
            <a:r>
              <a:rPr lang="fr-FR" dirty="0"/>
              <a:t> the Q stat. Note </a:t>
            </a:r>
            <a:r>
              <a:rPr lang="fr-FR" dirty="0" err="1"/>
              <a:t>that</a:t>
            </a:r>
            <a:r>
              <a:rPr lang="fr-FR" dirty="0"/>
              <a:t> variance </a:t>
            </a:r>
            <a:r>
              <a:rPr lang="fr-FR" dirty="0" err="1"/>
              <a:t>is</a:t>
            </a:r>
            <a:r>
              <a:rPr lang="fr-FR" dirty="0"/>
              <a:t> </a:t>
            </a:r>
            <a:r>
              <a:rPr lang="fr-FR" dirty="0" err="1"/>
              <a:t>inflated</a:t>
            </a:r>
            <a:r>
              <a:rPr lang="fr-FR" dirty="0"/>
              <a:t>.</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29</a:t>
            </a:fld>
            <a:endParaRPr lang="en-US"/>
          </a:p>
        </p:txBody>
      </p:sp>
    </p:spTree>
    <p:extLst>
      <p:ext uri="{BB962C8B-B14F-4D97-AF65-F5344CB8AC3E}">
        <p14:creationId xmlns:p14="http://schemas.microsoft.com/office/powerpoint/2010/main" val="1035414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(Attention, The </a:t>
            </a:r>
            <a:r>
              <a:rPr lang="en-US" dirty="0" err="1"/>
              <a:t>InSIDE</a:t>
            </a:r>
            <a:r>
              <a:rPr lang="en-US" dirty="0"/>
              <a:t> assumption is often violated, </a:t>
            </a:r>
            <a:r>
              <a:rPr lang="en-US" dirty="0" err="1"/>
              <a:t>particulary</a:t>
            </a:r>
            <a:r>
              <a:rPr lang="en-US" dirty="0"/>
              <a:t> if pleiotropy effect act via a confounder)</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30</a:t>
            </a:fld>
            <a:endParaRPr lang="en-US"/>
          </a:p>
        </p:txBody>
      </p:sp>
    </p:spTree>
    <p:extLst>
      <p:ext uri="{BB962C8B-B14F-4D97-AF65-F5344CB8AC3E}">
        <p14:creationId xmlns:p14="http://schemas.microsoft.com/office/powerpoint/2010/main" val="2848305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r>
              <a:rPr lang="fr-FR" dirty="0" err="1"/>
              <a:t>outlying</a:t>
            </a:r>
            <a:r>
              <a:rPr lang="fr-FR" dirty="0"/>
              <a:t> = ratio estimations aberrantes</a:t>
            </a:r>
          </a:p>
        </p:txBody>
      </p:sp>
      <p:sp>
        <p:nvSpPr>
          <p:cNvPr id="4" name="Espace réservé du numéro de diapositive 3"/>
          <p:cNvSpPr>
            <a:spLocks noGrp="1"/>
          </p:cNvSpPr>
          <p:nvPr>
            <p:ph type="sldNum" sz="quarter" idx="5"/>
          </p:nvPr>
        </p:nvSpPr>
        <p:spPr/>
        <p:txBody>
          <a:bodyPr/>
          <a:lstStyle/>
          <a:p>
            <a:fld id="{18BDFEC3-8487-43E8-A154-7C12CBC1FFF2}" type="slidenum">
              <a:rPr lang="en-US" smtClean="0"/>
              <a:t>31</a:t>
            </a:fld>
            <a:endParaRPr lang="en-US"/>
          </a:p>
        </p:txBody>
      </p:sp>
    </p:spTree>
    <p:extLst>
      <p:ext uri="{BB962C8B-B14F-4D97-AF65-F5344CB8AC3E}">
        <p14:creationId xmlns:p14="http://schemas.microsoft.com/office/powerpoint/2010/main" val="1866588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Heterogeneity of estimates</a:t>
            </a:r>
            <a:br>
              <a:rPr lang="en-US" dirty="0"/>
            </a:br>
            <a:r>
              <a:rPr lang="en-US" dirty="0"/>
              <a:t>Assessing homogeneity using the </a:t>
            </a:r>
            <a:r>
              <a:rPr lang="en-US" b="1" dirty="0"/>
              <a:t>Cochran’s heterogeneity stat Q</a:t>
            </a:r>
            <a:r>
              <a:rPr lang="en-US" dirty="0"/>
              <a:t>. and decision to How to account for heterogeneity</a:t>
            </a:r>
            <a:br>
              <a:rPr lang="en-US" dirty="0"/>
            </a:br>
            <a:r>
              <a:rPr lang="en-US" dirty="0"/>
              <a:t>If different genetic variants affect different causal pathways, may identify diff causal effects.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If Q much larger than its degrees of freedom (No. of </a:t>
            </a:r>
            <a:r>
              <a:rPr lang="en-US" sz="1200" b="0" i="0" u="none" strike="noStrike" kern="1200" dirty="0">
                <a:solidFill>
                  <a:schemeClr val="tx1"/>
                </a:solidFill>
                <a:effectLst/>
                <a:latin typeface="+mn-lt"/>
                <a:ea typeface="+mn-ea"/>
                <a:cs typeface="+mn-cs"/>
                <a:hlinkClick r:id="rId3"/>
              </a:rPr>
              <a:t>IVs</a:t>
            </a:r>
            <a:r>
              <a:rPr lang="en-US" sz="1200" b="0" i="0" kern="1200" dirty="0">
                <a:solidFill>
                  <a:schemeClr val="tx1"/>
                </a:solidFill>
                <a:effectLst/>
                <a:latin typeface="+mn-lt"/>
                <a:ea typeface="+mn-ea"/>
                <a:cs typeface="+mn-cs"/>
              </a:rPr>
              <a:t> minus 1), this provides evidence for heterogeneity and invalid instruments.</a:t>
            </a:r>
            <a:endParaRPr lang="fr-FR" dirty="0"/>
          </a:p>
          <a:p>
            <a:pPr marL="0" lvl="0" indent="0">
              <a:buNone/>
            </a:pPr>
            <a:endParaRPr lang="fr-FR" dirty="0"/>
          </a:p>
          <a:p>
            <a:pPr marL="0" lvl="0" indent="0">
              <a:buNone/>
            </a:pPr>
            <a:r>
              <a:rPr dirty="0"/>
              <a:t>Winner’s curse (</a:t>
            </a:r>
            <a:r>
              <a:rPr dirty="0" err="1"/>
              <a:t>fr</a:t>
            </a:r>
            <a:r>
              <a:rPr dirty="0"/>
              <a:t> </a:t>
            </a:r>
            <a:r>
              <a:rPr dirty="0" err="1"/>
              <a:t>malédiction</a:t>
            </a:r>
            <a:r>
              <a:rPr dirty="0"/>
              <a:t> du </a:t>
            </a:r>
            <a:r>
              <a:rPr dirty="0" err="1"/>
              <a:t>vainqueur</a:t>
            </a:r>
            <a:r>
              <a:rPr dirty="0"/>
              <a:t>) : same dataset is used for </a:t>
            </a:r>
            <a:r>
              <a:rPr dirty="0" err="1"/>
              <a:t>identidying</a:t>
            </a:r>
            <a:r>
              <a:rPr dirty="0"/>
              <a:t> genetic variant to use as instruments and also used for know the genetic association with the exposure. risk bias related where the </a:t>
            </a:r>
            <a:r>
              <a:rPr dirty="0" err="1"/>
              <a:t>associassion</a:t>
            </a:r>
            <a:r>
              <a:rPr dirty="0"/>
              <a:t> instrument is over estimated</a:t>
            </a:r>
            <a:br>
              <a:rPr dirty="0"/>
            </a:br>
            <a:r>
              <a:rPr dirty="0"/>
              <a:t>Detail Winner’s curse : so let’s say that in reality we have 10 genetic variants, and the true beta-coefficient for each variant with infinite data is +0.2. suppose that we estimate the genetic associations of each of the 10 variants. sometimes we will get slightly more than +0.2, sometimes slightly less. if we only select the variant with the largest estimated beta, then that estimate will tend to be an overestimate. or if we only consider variants with p&lt;5x10-8 or whatever fixed threshold. again, the more significant the estimate, the more likely there is to be bias. the variant that “won” the competition to have the lowest p-value tends to have an overestimated association.</a:t>
            </a:r>
            <a:endParaRPr lang="fr-FR" dirty="0"/>
          </a:p>
          <a:p>
            <a:pPr marL="0" lvl="0" indent="0">
              <a:buNone/>
            </a:pPr>
            <a:endParaRPr lang="fr-FR" dirty="0"/>
          </a:p>
          <a:p>
            <a:pPr marL="0" lvl="0" indent="0">
              <a:buNone/>
            </a:pPr>
            <a:r>
              <a:rPr lang="fr-FR" dirty="0"/>
              <a:t>F stat : </a:t>
            </a:r>
            <a:r>
              <a:rPr lang="en-US" dirty="0"/>
              <a:t>(observation : weak if IV </a:t>
            </a:r>
            <a:r>
              <a:rPr lang="en-US" dirty="0" err="1"/>
              <a:t>corr</a:t>
            </a:r>
            <a:r>
              <a:rPr lang="en-US" dirty="0"/>
              <a:t> with confounders. </a:t>
            </a:r>
            <a:r>
              <a:rPr lang="en-US" dirty="0" err="1"/>
              <a:t>Pb</a:t>
            </a:r>
            <a:r>
              <a:rPr lang="en-US" dirty="0"/>
              <a:t> with F-stat &lt; 10 rule : split study =&gt; F stat vary)  </a:t>
            </a:r>
          </a:p>
          <a:p>
            <a:pPr marL="0" lvl="0" indent="0">
              <a:buNone/>
            </a:pPr>
            <a:endParaRPr lang="en-US" dirty="0"/>
          </a:p>
          <a:p>
            <a:pPr marL="0" lvl="0" indent="0">
              <a:buNone/>
            </a:pPr>
            <a:r>
              <a:rPr lang="en-US" dirty="0"/>
              <a:t>summary(lm(x~g1))$f[1]</a:t>
            </a:r>
          </a:p>
          <a:p>
            <a:pPr marL="0" lvl="0" indent="0">
              <a:buNone/>
            </a:pPr>
            <a:r>
              <a:rPr lang="en-US" dirty="0"/>
              <a:t>summary(lm(x~g1+g2+g3+g4))$f[1]</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34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Colocalization : </a:t>
            </a:r>
            <a:r>
              <a:rPr lang="en-US" dirty="0"/>
              <a:t>refers to when the same causal variants influence two traits</a:t>
            </a:r>
            <a:br>
              <a:rPr lang="en-US" dirty="0"/>
            </a:br>
            <a:r>
              <a:rPr lang="en-US" dirty="0"/>
              <a:t>Is a single </a:t>
            </a:r>
            <a:r>
              <a:rPr lang="en-US" dirty="0" err="1"/>
              <a:t>snp</a:t>
            </a:r>
            <a:r>
              <a:rPr lang="en-US" dirty="0"/>
              <a:t> affecting trait 1 and 2 ? like to ask is the genetic architecture same for trait 1 and trait 2 (in a CRISPER-cas9 experiment). like pleiotropy test but in a region of interest (because of LD structure).</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35</a:t>
            </a:fld>
            <a:endParaRPr lang="en-US"/>
          </a:p>
        </p:txBody>
      </p:sp>
    </p:spTree>
    <p:extLst>
      <p:ext uri="{BB962C8B-B14F-4D97-AF65-F5344CB8AC3E}">
        <p14:creationId xmlns:p14="http://schemas.microsoft.com/office/powerpoint/2010/main" val="4262803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Problem with observational data : question of causality uncertain, unmeasured confounding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Question of MR study : What if we change the risk factor? Impact on outcome ?</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So why</a:t>
            </a:r>
            <a:r>
              <a:rPr lang="en-US" baseline="0" dirty="0"/>
              <a:t> not every one doesn’t just </a:t>
            </a:r>
            <a:r>
              <a:rPr lang="en-US" baseline="0" dirty="0" err="1"/>
              <a:t>everytime</a:t>
            </a:r>
            <a:r>
              <a:rPr lang="en-US" baseline="0" dirty="0"/>
              <a:t> randomized trial ? </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5</a:t>
            </a:fld>
            <a:endParaRPr lang="en-US"/>
          </a:p>
        </p:txBody>
      </p:sp>
    </p:spTree>
    <p:extLst>
      <p:ext uri="{BB962C8B-B14F-4D97-AF65-F5344CB8AC3E}">
        <p14:creationId xmlns:p14="http://schemas.microsoft.com/office/powerpoint/2010/main" val="2063383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Worthwhile to repeat the analysis excluding this key variant,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Stratégie</a:t>
            </a:r>
            <a:r>
              <a:rPr lang="en-US" baseline="0" dirty="0"/>
              <a:t> 2 </a:t>
            </a:r>
            <a:br>
              <a:rPr lang="en-US" dirty="0"/>
            </a:br>
            <a:r>
              <a:rPr lang="en-US" dirty="0"/>
              <a:t>- Exclude too many </a:t>
            </a:r>
            <a:r>
              <a:rPr lang="en-US" dirty="0" err="1"/>
              <a:t>var</a:t>
            </a:r>
            <a:r>
              <a:rPr lang="en-US" dirty="0"/>
              <a:t> in a pathways may affect results, off course…</a:t>
            </a:r>
          </a:p>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36</a:t>
            </a:fld>
            <a:endParaRPr lang="en-US"/>
          </a:p>
        </p:txBody>
      </p:sp>
    </p:spTree>
    <p:extLst>
      <p:ext uri="{BB962C8B-B14F-4D97-AF65-F5344CB8AC3E}">
        <p14:creationId xmlns:p14="http://schemas.microsoft.com/office/powerpoint/2010/main" val="34210185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44</a:t>
            </a:fld>
            <a:endParaRPr lang="en-US"/>
          </a:p>
        </p:txBody>
      </p:sp>
    </p:spTree>
    <p:extLst>
      <p:ext uri="{BB962C8B-B14F-4D97-AF65-F5344CB8AC3E}">
        <p14:creationId xmlns:p14="http://schemas.microsoft.com/office/powerpoint/2010/main" val="306194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Prevent</a:t>
            </a:r>
            <a:r>
              <a:rPr lang="fr-FR" dirty="0"/>
              <a:t> </a:t>
            </a:r>
            <a:r>
              <a:rPr lang="fr-FR" dirty="0" err="1"/>
              <a:t>big</a:t>
            </a:r>
            <a:r>
              <a:rPr lang="fr-FR" dirty="0"/>
              <a:t> </a:t>
            </a:r>
            <a:r>
              <a:rPr lang="fr-FR" sz="1200" b="0" i="0" kern="1200" dirty="0" err="1">
                <a:solidFill>
                  <a:schemeClr val="tx1"/>
                </a:solidFill>
                <a:effectLst/>
                <a:latin typeface="+mn-lt"/>
                <a:ea typeface="+mn-ea"/>
                <a:cs typeface="+mn-cs"/>
              </a:rPr>
              <a:t>expenses</a:t>
            </a:r>
            <a:endParaRPr lang="fr-FR" dirty="0"/>
          </a:p>
        </p:txBody>
      </p:sp>
      <p:sp>
        <p:nvSpPr>
          <p:cNvPr id="4" name="Espace réservé du numéro de diapositive 3"/>
          <p:cNvSpPr>
            <a:spLocks noGrp="1"/>
          </p:cNvSpPr>
          <p:nvPr>
            <p:ph type="sldNum" sz="quarter" idx="10"/>
          </p:nvPr>
        </p:nvSpPr>
        <p:spPr/>
        <p:txBody>
          <a:bodyPr/>
          <a:lstStyle/>
          <a:p>
            <a:fld id="{18BDFEC3-8487-43E8-A154-7C12CBC1FFF2}" type="slidenum">
              <a:rPr lang="en-US" smtClean="0"/>
              <a:t>6</a:t>
            </a:fld>
            <a:endParaRPr lang="en-US"/>
          </a:p>
        </p:txBody>
      </p:sp>
    </p:spTree>
    <p:extLst>
      <p:ext uri="{BB962C8B-B14F-4D97-AF65-F5344CB8AC3E}">
        <p14:creationId xmlns:p14="http://schemas.microsoft.com/office/powerpoint/2010/main" val="318585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Y is continuous variable or binary outcome (possible but interpretation more complicated)</a:t>
            </a:r>
            <a:endParaRPr lang="fr-FR" dirty="0"/>
          </a:p>
          <a:p>
            <a:pPr marL="0" lvl="0" indent="0">
              <a:buNone/>
            </a:pPr>
            <a:endParaRPr lang="fr-FR" dirty="0"/>
          </a:p>
          <a:p>
            <a:pPr marL="0" lvl="0" indent="0">
              <a:buNone/>
            </a:pPr>
            <a:r>
              <a:rPr lang="fr-FR" dirty="0"/>
              <a:t>To do</a:t>
            </a:r>
            <a:r>
              <a:rPr lang="fr-FR" baseline="0" dirty="0"/>
              <a:t> </a:t>
            </a:r>
            <a:r>
              <a:rPr lang="fr-FR" baseline="0" dirty="0" err="1"/>
              <a:t>so</a:t>
            </a:r>
            <a:r>
              <a:rPr lang="fr-FR" baseline="0" dirty="0"/>
              <a:t> </a:t>
            </a:r>
            <a:r>
              <a:rPr lang="fr-FR" baseline="0" dirty="0" err="1"/>
              <a:t>we</a:t>
            </a:r>
            <a:r>
              <a:rPr lang="fr-FR" baseline="0" dirty="0"/>
              <a:t> must </a:t>
            </a:r>
            <a:r>
              <a:rPr lang="fr-FR" baseline="0" dirty="0" err="1"/>
              <a:t>valid</a:t>
            </a:r>
            <a:r>
              <a:rPr lang="fr-FR" baseline="0" dirty="0"/>
              <a:t> </a:t>
            </a:r>
            <a:r>
              <a:rPr lang="fr-FR" baseline="0" dirty="0" err="1"/>
              <a:t>some</a:t>
            </a:r>
            <a:r>
              <a:rPr lang="fr-FR" baseline="0" dirty="0"/>
              <a:t> </a:t>
            </a:r>
            <a:r>
              <a:rPr lang="fr-FR" baseline="0" dirty="0" err="1"/>
              <a:t>hypothesis</a:t>
            </a:r>
            <a:r>
              <a:rPr lang="fr-FR" baseline="0" dirty="0"/>
              <a:t> …</a:t>
            </a:r>
            <a:endParaRPr dirty="0"/>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br>
                  <a:rPr dirty="0"/>
                </a:br>
                <a:r>
                  <a:rPr dirty="0" err="1"/>
                  <a:t>i</a:t>
                </a:r>
                <a:r>
                  <a:rPr dirty="0"/>
                  <a:t>) </a:t>
                </a:r>
                <a:r>
                  <a:rPr lang="en-US" sz="1200" dirty="0"/>
                  <a:t>Not necessary for G to be a “causal variant” (consequence of Linkage </a:t>
                </a:r>
                <a:r>
                  <a:rPr lang="en-US" sz="1200" dirty="0" err="1"/>
                  <a:t>Desequilibrium</a:t>
                </a:r>
                <a:r>
                  <a:rPr lang="en-US" sz="1200" dirty="0"/>
                  <a:t>)</a:t>
                </a:r>
                <a:br>
                  <a:rPr lang="en-US" sz="1200" dirty="0"/>
                </a:br>
                <a:r>
                  <a:rPr lang="en-US" sz="1200" dirty="0"/>
                  <a:t>Only empirically tested: can </a:t>
                </a:r>
                <a:r>
                  <a:rPr lang="en-US" sz="1200" b="1" dirty="0"/>
                  <a:t>test association between G and X</a:t>
                </a:r>
                <a:r>
                  <a:rPr lang="en-US" sz="1200" dirty="0"/>
                  <a:t> using linear regression. </a:t>
                </a:r>
                <a:br>
                  <a:rPr lang="en-US" sz="1200" dirty="0"/>
                </a:br>
                <a:r>
                  <a:rPr lang="en-US" sz="1200" dirty="0"/>
                  <a:t>Not necessary for G to be a “causal variant” (consequence of LD)</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r>
                  <a:rPr dirty="0"/>
                  <a:t/>
                </a:r>
                <a:br>
                  <a:rPr dirty="0"/>
                </a:br>
                <a:r>
                  <a:rPr dirty="0" err="1"/>
                  <a:t>i</a:t>
                </a:r>
                <a:r>
                  <a:rPr dirty="0"/>
                  <a:t>) </a:t>
                </a:r>
                <a:r>
                  <a:rPr lang="en-US" sz="1200" dirty="0" smtClean="0"/>
                  <a:t>Not necessary for G to be a “causal variant” (consequence of Linkage </a:t>
                </a:r>
                <a:r>
                  <a:rPr lang="en-US" sz="1200" dirty="0" err="1" smtClean="0"/>
                  <a:t>Desequilibrium</a:t>
                </a:r>
                <a:r>
                  <a:rPr lang="en-US" sz="1200" dirty="0" smtClean="0"/>
                  <a:t>)</a:t>
                </a:r>
                <a:endParaRPr lang="fr-FR" dirty="0" smtClean="0"/>
              </a:p>
              <a:p>
                <a:pPr marL="0" lvl="0" indent="0">
                  <a:buNone/>
                </a:pPr>
                <a:r>
                  <a:rPr dirty="0" smtClean="0"/>
                  <a:t>ii</a:t>
                </a:r>
                <a:r>
                  <a:rPr dirty="0"/>
                  <a:t>) horizontal pleiotropy is ok ? G -&gt; A -&gt; B is possible without violating the instrumental variable </a:t>
                </a:r>
                <a:r>
                  <a:rPr dirty="0" smtClean="0"/>
                  <a:t>assumptions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iii)</a:t>
                </a:r>
                <a:r>
                  <a:rPr lang="en-US" sz="1200" dirty="0" smtClean="0"/>
                  <a:t> Can assess by </a:t>
                </a:r>
                <a:r>
                  <a:rPr lang="en-US" sz="1200" dirty="0" err="1"/>
                  <a:t>adj</a:t>
                </a:r>
                <a:r>
                  <a:rPr lang="en-US" sz="1200" dirty="0"/>
                  <a:t> the genetic association with the outcome for the risk factor (</a:t>
                </a:r>
                <a:r>
                  <a:rPr lang="en-US" sz="1200" dirty="0">
                    <a:latin typeface="Courier"/>
                  </a:rPr>
                  <a:t>Y ~ G + X</a:t>
                </a:r>
                <a:r>
                  <a:rPr lang="en-US" sz="1200" dirty="0"/>
                  <a:t>), if G is a good instrument, the add of X as </a:t>
                </a:r>
                <a:r>
                  <a:rPr lang="en-US" sz="1200" dirty="0" err="1"/>
                  <a:t>adj</a:t>
                </a:r>
                <a:r>
                  <a:rPr lang="en-US" sz="1200" dirty="0"/>
                  <a:t> </a:t>
                </a:r>
                <a:r>
                  <a:rPr lang="en-US" sz="1200" dirty="0" err="1"/>
                  <a:t>whould</a:t>
                </a:r>
                <a:r>
                  <a:rPr lang="en-US" sz="1200" dirty="0"/>
                  <a:t> attenuate the </a:t>
                </a:r>
                <a:r>
                  <a:rPr lang="en-US" sz="1200" dirty="0" smtClean="0"/>
                  <a:t>effect </a:t>
                </a:r>
                <a:r>
                  <a:rPr lang="ar-AE" sz="1200" b="0" i="0" smtClean="0">
                    <a:latin typeface="Cambria Math" panose="02040503050406030204" pitchFamily="18" charset="0"/>
                  </a:rPr>
                  <a:t>𝛽_𝐺</a:t>
                </a:r>
                <a:r>
                  <a:rPr lang="ar-AE" sz="1200" dirty="0" smtClean="0"/>
                  <a:t>, </a:t>
                </a:r>
                <a:r>
                  <a:rPr lang="en-US" sz="1200" dirty="0"/>
                  <a:t>not a foolproof</a:t>
                </a:r>
                <a:br>
                  <a:rPr lang="en-US" sz="1200" dirty="0"/>
                </a:br>
                <a:endParaRPr lang="en-US" sz="1200" dirty="0"/>
              </a:p>
              <a:p>
                <a:pPr marL="0" lvl="0" indent="0">
                  <a:buNone/>
                </a:pPr>
                <a:endParaRPr lang="fr-FR" dirty="0" smtClean="0"/>
              </a:p>
              <a:p>
                <a:pPr marL="0" lvl="0" indent="0">
                  <a:buNone/>
                </a:pPr>
                <a:endParaRPr dirty="0"/>
              </a:p>
            </p:txBody>
          </p:sp>
        </mc:Fallback>
      </mc:AlternateContent>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extLst>
      <p:ext uri="{BB962C8B-B14F-4D97-AF65-F5344CB8AC3E}">
        <p14:creationId xmlns:p14="http://schemas.microsoft.com/office/powerpoint/2010/main" val="18945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ii) </a:t>
                </a:r>
                <a:r>
                  <a:rPr lang="en-US" sz="1300" dirty="0"/>
                  <a:t>Pleiotropy refers to a genetic variant being </a:t>
                </a:r>
                <a:r>
                  <a:rPr lang="en-US" sz="1300" dirty="0" err="1"/>
                  <a:t>asso</a:t>
                </a:r>
                <a:r>
                  <a:rPr lang="en-US" sz="1300" dirty="0"/>
                  <a:t> with multiple risk factors via different causal mechanisms.</a:t>
                </a:r>
                <a:br>
                  <a:rPr lang="en-US" sz="1300" dirty="0"/>
                </a:br>
                <a:r>
                  <a:rPr lang="en-US" sz="1300" dirty="0"/>
                  <a:t>Must check that subgroups of pop (genetically-defined) are similar in all ways except for the resulting of their genotype.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(WT)</a:t>
                </a:r>
                <a:r>
                  <a:rPr lang="en-US" sz="1300" baseline="0" dirty="0"/>
                  <a:t> </a:t>
                </a:r>
                <a:r>
                  <a:rPr lang="en-US" sz="1300" dirty="0"/>
                  <a:t>G=O group would have the same distribution of the outcome as the (het)</a:t>
                </a:r>
                <a:r>
                  <a:rPr lang="en-US" sz="1300" baseline="0" dirty="0"/>
                  <a:t> </a:t>
                </a:r>
                <a:r>
                  <a:rPr lang="en-US" sz="1300" dirty="0"/>
                  <a:t>G=1 group.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association test with measured covariates.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t>Difficulties when not all confounders known or measured.</a:t>
                </a:r>
                <a:br>
                  <a:rPr lang="fr-FR" dirty="0"/>
                </a:br>
                <a:r>
                  <a:rPr dirty="0"/>
                  <a:t>horizontal pleiotropy is ok </a:t>
                </a:r>
                <a:r>
                  <a:rPr lang="fr-FR" dirty="0"/>
                  <a:t>:</a:t>
                </a:r>
                <a:r>
                  <a:rPr dirty="0"/>
                  <a:t> G -&gt; A -&gt; B is possible without violating the instrumental variable assumptions</a:t>
                </a:r>
                <a:br>
                  <a:rPr lang="fr-FR" dirty="0"/>
                </a:br>
                <a:endParaRP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r>
                  <a:rPr dirty="0"/>
                  <a:t/>
                </a:r>
                <a:br>
                  <a:rPr dirty="0"/>
                </a:br>
                <a:r>
                  <a:rPr dirty="0" err="1"/>
                  <a:t>i</a:t>
                </a:r>
                <a:r>
                  <a:rPr dirty="0"/>
                  <a:t>) </a:t>
                </a:r>
                <a:r>
                  <a:rPr lang="en-US" sz="1200" dirty="0" smtClean="0"/>
                  <a:t>Not necessary for G to be a “causal variant” (consequence of Linkage </a:t>
                </a:r>
                <a:r>
                  <a:rPr lang="en-US" sz="1200" dirty="0" err="1" smtClean="0"/>
                  <a:t>Desequilibrium</a:t>
                </a:r>
                <a:r>
                  <a:rPr lang="en-US" sz="1200" dirty="0" smtClean="0"/>
                  <a:t>)</a:t>
                </a:r>
                <a:endParaRPr lang="fr-FR" dirty="0" smtClean="0"/>
              </a:p>
              <a:p>
                <a:pPr marL="0" lvl="0" indent="0">
                  <a:buNone/>
                </a:pPr>
                <a:r>
                  <a:rPr dirty="0" smtClean="0"/>
                  <a:t>ii</a:t>
                </a:r>
                <a:r>
                  <a:rPr dirty="0"/>
                  <a:t>) horizontal pleiotropy is ok ? G -&gt; A -&gt; B is possible without violating the instrumental variable </a:t>
                </a:r>
                <a:r>
                  <a:rPr dirty="0" smtClean="0"/>
                  <a:t>assumptions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iii)</a:t>
                </a:r>
                <a:r>
                  <a:rPr lang="en-US" sz="1200" dirty="0" smtClean="0"/>
                  <a:t> Can assess by </a:t>
                </a:r>
                <a:r>
                  <a:rPr lang="en-US" sz="1200" dirty="0" err="1"/>
                  <a:t>adj</a:t>
                </a:r>
                <a:r>
                  <a:rPr lang="en-US" sz="1200" dirty="0"/>
                  <a:t> the genetic association with the outcome for the risk factor (</a:t>
                </a:r>
                <a:r>
                  <a:rPr lang="en-US" sz="1200" dirty="0">
                    <a:latin typeface="Courier"/>
                  </a:rPr>
                  <a:t>Y ~ G + X</a:t>
                </a:r>
                <a:r>
                  <a:rPr lang="en-US" sz="1200" dirty="0"/>
                  <a:t>), if G is a good instrument, the add of X as </a:t>
                </a:r>
                <a:r>
                  <a:rPr lang="en-US" sz="1200" dirty="0" err="1"/>
                  <a:t>adj</a:t>
                </a:r>
                <a:r>
                  <a:rPr lang="en-US" sz="1200" dirty="0"/>
                  <a:t> </a:t>
                </a:r>
                <a:r>
                  <a:rPr lang="en-US" sz="1200" dirty="0" err="1"/>
                  <a:t>whould</a:t>
                </a:r>
                <a:r>
                  <a:rPr lang="en-US" sz="1200" dirty="0"/>
                  <a:t> attenuate the </a:t>
                </a:r>
                <a:r>
                  <a:rPr lang="en-US" sz="1200" dirty="0" smtClean="0"/>
                  <a:t>effect </a:t>
                </a:r>
                <a:r>
                  <a:rPr lang="ar-AE" sz="1200" b="0" i="0" smtClean="0">
                    <a:latin typeface="Cambria Math" panose="02040503050406030204" pitchFamily="18" charset="0"/>
                  </a:rPr>
                  <a:t>𝛽_𝐺</a:t>
                </a:r>
                <a:r>
                  <a:rPr lang="ar-AE" sz="1200" dirty="0" smtClean="0"/>
                  <a:t>, </a:t>
                </a:r>
                <a:r>
                  <a:rPr lang="en-US" sz="1200" dirty="0"/>
                  <a:t>not a foolproof</a:t>
                </a:r>
                <a:br>
                  <a:rPr lang="en-US" sz="1200" dirty="0"/>
                </a:br>
                <a:endParaRPr lang="en-US" sz="1200" dirty="0"/>
              </a:p>
              <a:p>
                <a:pPr marL="0" lvl="0" indent="0">
                  <a:buNone/>
                </a:pPr>
                <a:endParaRPr lang="fr-FR" dirty="0" smtClean="0"/>
              </a:p>
              <a:p>
                <a:pPr marL="0" lvl="0" indent="0">
                  <a:buNone/>
                </a:pPr>
                <a:endParaRPr dirty="0"/>
              </a:p>
            </p:txBody>
          </p:sp>
        </mc:Fallback>
      </mc:AlternateContent>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extLst>
      <p:ext uri="{BB962C8B-B14F-4D97-AF65-F5344CB8AC3E}">
        <p14:creationId xmlns:p14="http://schemas.microsoft.com/office/powerpoint/2010/main" val="3708202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iii) G</a:t>
                </a:r>
                <a:r>
                  <a:rPr lang="en-US" sz="1300" dirty="0"/>
                  <a:t> and outcome are independent conditional on the risk factor and confounders. i.e.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3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Can assess by </a:t>
                </a:r>
                <a:r>
                  <a:rPr lang="en-US" sz="1200" dirty="0" err="1"/>
                  <a:t>adj</a:t>
                </a:r>
                <a:r>
                  <a:rPr lang="en-US" sz="1200" dirty="0"/>
                  <a:t> the genetic association with the outcome for the risk factor (</a:t>
                </a:r>
                <a:r>
                  <a:rPr lang="en-US" sz="1200" dirty="0">
                    <a:latin typeface="Courier"/>
                  </a:rPr>
                  <a:t>Y ~ G + X</a:t>
                </a:r>
                <a:r>
                  <a:rPr lang="en-US"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if G is a good instrument, the add of X as </a:t>
                </a:r>
                <a:r>
                  <a:rPr lang="en-US" sz="1200" dirty="0" err="1"/>
                  <a:t>adj</a:t>
                </a:r>
                <a:r>
                  <a:rPr lang="en-US" sz="1200" dirty="0"/>
                  <a:t> would attenuate the effect </a:t>
                </a:r>
                <a14:m>
                  <m:oMath xmlns:m="http://schemas.openxmlformats.org/officeDocument/2006/math">
                    <m:sSub>
                      <m:sSubPr>
                        <m:ctrlPr>
                          <a:rPr lang="ar-AE" sz="1200" b="0" i="1" smtClean="0">
                            <a:latin typeface="Cambria Math" panose="02040503050406030204" pitchFamily="18" charset="0"/>
                          </a:rPr>
                        </m:ctrlPr>
                      </m:sSubPr>
                      <m:e>
                        <m:r>
                          <a:rPr lang="ar-AE" sz="1200" b="0" i="1" smtClean="0">
                            <a:latin typeface="Cambria Math" panose="02040503050406030204" pitchFamily="18" charset="0"/>
                          </a:rPr>
                          <m:t>𝛽</m:t>
                        </m:r>
                      </m:e>
                      <m:sub>
                        <m:r>
                          <a:rPr lang="ar-AE" sz="1200" b="0" i="1" smtClean="0">
                            <a:latin typeface="Cambria Math" panose="02040503050406030204" pitchFamily="18" charset="0"/>
                          </a:rPr>
                          <m:t>𝐺</m:t>
                        </m:r>
                      </m:sub>
                    </m:sSub>
                  </m:oMath>
                </a14:m>
                <a:r>
                  <a:rPr lang="ar-AE" sz="1200" dirty="0"/>
                  <a:t>, </a:t>
                </a:r>
                <a:r>
                  <a:rPr lang="en-US" sz="1200" dirty="0"/>
                  <a:t>not a foolproof</a:t>
                </a:r>
                <a:endParaRPr lang="fr-FR" dirty="0"/>
              </a:p>
              <a:p>
                <a:pPr marL="0" lvl="0" indent="0">
                  <a:buNone/>
                </a:pPr>
                <a:endParaRPr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dirty="0"/>
                  <a:t>Three main assumptions (also called IV Assumptions)</a:t>
                </a:r>
                <a:r>
                  <a:rPr dirty="0"/>
                  <a:t/>
                </a:r>
                <a:br>
                  <a:rPr dirty="0"/>
                </a:br>
                <a:r>
                  <a:rPr dirty="0" err="1"/>
                  <a:t>i</a:t>
                </a:r>
                <a:r>
                  <a:rPr dirty="0"/>
                  <a:t>) </a:t>
                </a:r>
                <a:r>
                  <a:rPr lang="en-US" sz="1200" dirty="0" smtClean="0"/>
                  <a:t>Not necessary for G to be a “causal variant” (consequence of Linkage </a:t>
                </a:r>
                <a:r>
                  <a:rPr lang="en-US" sz="1200" dirty="0" err="1" smtClean="0"/>
                  <a:t>Desequilibrium</a:t>
                </a:r>
                <a:r>
                  <a:rPr lang="en-US" sz="1200" dirty="0" smtClean="0"/>
                  <a:t>)</a:t>
                </a:r>
                <a:endParaRPr lang="fr-FR" dirty="0" smtClean="0"/>
              </a:p>
              <a:p>
                <a:pPr marL="0" lvl="0" indent="0">
                  <a:buNone/>
                </a:pPr>
                <a:r>
                  <a:rPr dirty="0" smtClean="0"/>
                  <a:t>ii</a:t>
                </a:r>
                <a:r>
                  <a:rPr dirty="0"/>
                  <a:t>) horizontal pleiotropy is ok ? G -&gt; A -&gt; B is possible without violating the instrumental variable </a:t>
                </a:r>
                <a:r>
                  <a:rPr dirty="0" smtClean="0"/>
                  <a:t>assumptions</a:t>
                </a:r>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iii)</a:t>
                </a:r>
                <a:r>
                  <a:rPr lang="en-US" sz="1200" dirty="0" smtClean="0"/>
                  <a:t> Can assess by </a:t>
                </a:r>
                <a:r>
                  <a:rPr lang="en-US" sz="1200" dirty="0" err="1"/>
                  <a:t>adj</a:t>
                </a:r>
                <a:r>
                  <a:rPr lang="en-US" sz="1200" dirty="0"/>
                  <a:t> the genetic association with the outcome for the risk factor (</a:t>
                </a:r>
                <a:r>
                  <a:rPr lang="en-US" sz="1200" dirty="0">
                    <a:latin typeface="Courier"/>
                  </a:rPr>
                  <a:t>Y ~ G + X</a:t>
                </a:r>
                <a:r>
                  <a:rPr lang="en-US" sz="1200" dirty="0"/>
                  <a:t>), if G is a good instrument, the add of X as </a:t>
                </a:r>
                <a:r>
                  <a:rPr lang="en-US" sz="1200" dirty="0" err="1"/>
                  <a:t>adj</a:t>
                </a:r>
                <a:r>
                  <a:rPr lang="en-US" sz="1200" dirty="0"/>
                  <a:t> </a:t>
                </a:r>
                <a:r>
                  <a:rPr lang="en-US" sz="1200" dirty="0" err="1"/>
                  <a:t>whould</a:t>
                </a:r>
                <a:r>
                  <a:rPr lang="en-US" sz="1200" dirty="0"/>
                  <a:t> attenuate the </a:t>
                </a:r>
                <a:r>
                  <a:rPr lang="en-US" sz="1200" dirty="0" smtClean="0"/>
                  <a:t>effect </a:t>
                </a:r>
                <a:r>
                  <a:rPr lang="ar-AE" sz="1200" b="0" i="0" smtClean="0">
                    <a:latin typeface="Cambria Math" panose="02040503050406030204" pitchFamily="18" charset="0"/>
                  </a:rPr>
                  <a:t>𝛽_𝐺</a:t>
                </a:r>
                <a:r>
                  <a:rPr lang="ar-AE" sz="1200" dirty="0" smtClean="0"/>
                  <a:t>, </a:t>
                </a:r>
                <a:r>
                  <a:rPr lang="en-US" sz="1200" dirty="0"/>
                  <a:t>not a foolproof</a:t>
                </a:r>
                <a:br>
                  <a:rPr lang="en-US" sz="1200" dirty="0"/>
                </a:br>
                <a:endParaRPr lang="en-US" sz="1200" dirty="0"/>
              </a:p>
              <a:p>
                <a:pPr marL="0" lvl="0" indent="0">
                  <a:buNone/>
                </a:pPr>
                <a:endParaRPr lang="fr-FR" dirty="0" smtClean="0"/>
              </a:p>
              <a:p>
                <a:pPr marL="0" lvl="0" indent="0">
                  <a:buNone/>
                </a:pPr>
                <a:endParaRPr dirty="0"/>
              </a:p>
            </p:txBody>
          </p:sp>
        </mc:Fallback>
      </mc:AlternateContent>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extLst>
      <p:ext uri="{BB962C8B-B14F-4D97-AF65-F5344CB8AC3E}">
        <p14:creationId xmlns:p14="http://schemas.microsoft.com/office/powerpoint/2010/main" val="3474262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some genetic variants act in multiple causal pathways</a:t>
            </a:r>
          </a:p>
          <a:p>
            <a:pPr marL="171450" lvl="0" indent="-171450">
              <a:buFontTx/>
              <a:buChar char="-"/>
            </a:pPr>
            <a:r>
              <a:rPr lang="en-US" dirty="0"/>
              <a:t>be </a:t>
            </a:r>
            <a:r>
              <a:rPr lang="en-US" dirty="0" err="1"/>
              <a:t>carefull</a:t>
            </a:r>
            <a:r>
              <a:rPr lang="en-US" dirty="0"/>
              <a:t> to </a:t>
            </a:r>
            <a:r>
              <a:rPr lang="en-US" dirty="0" err="1"/>
              <a:t>prunned</a:t>
            </a:r>
            <a:r>
              <a:rPr lang="en-US" dirty="0"/>
              <a:t> </a:t>
            </a:r>
            <a:r>
              <a:rPr lang="en-US" dirty="0" err="1"/>
              <a:t>snps</a:t>
            </a:r>
            <a:r>
              <a:rPr lang="en-US" dirty="0"/>
              <a:t>, based on linkage </a:t>
            </a:r>
            <a:r>
              <a:rPr lang="en-US" dirty="0" err="1"/>
              <a:t>desequilibrium</a:t>
            </a:r>
            <a:r>
              <a:rPr lang="en-US" dirty="0"/>
              <a:t> : genetic variants in close proximity are often correlated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Population stratification (sub pop like diff ethnic group, do not have a biological interpretation), so important to </a:t>
            </a:r>
            <a:r>
              <a:rPr lang="en-US" dirty="0" err="1"/>
              <a:t>adj</a:t>
            </a:r>
            <a:r>
              <a:rPr lang="en-US" dirty="0"/>
              <a:t> PCs or restrict pop not mixed</a:t>
            </a:r>
          </a:p>
          <a:p>
            <a:pPr marL="171450" lvl="0" indent="-171450">
              <a:buFontTx/>
              <a:buChar char="-"/>
            </a:pPr>
            <a:endParaRPr lang="en-US" dirty="0"/>
          </a:p>
          <a:p>
            <a:pPr marL="0" lvl="0" indent="0">
              <a:buNone/>
            </a:pPr>
            <a:endParaRPr lang="fr-FR" dirty="0"/>
          </a:p>
          <a:p>
            <a:pPr marL="0" lvl="0" indent="0">
              <a:buNone/>
            </a:pPr>
            <a:r>
              <a:rPr dirty="0"/>
              <a:t>To estimate the magnitude of causal effect of the risk factor on the outcome previous assumption are needed to test H0, but not </a:t>
            </a:r>
            <a:r>
              <a:rPr dirty="0" err="1"/>
              <a:t>suffisent</a:t>
            </a:r>
            <a:r>
              <a:rPr dirty="0"/>
              <a:t> to estimate the magnitude.</a:t>
            </a:r>
            <a:br>
              <a:rPr dirty="0"/>
            </a:br>
            <a:r>
              <a:rPr dirty="0"/>
              <a:t>“what is the change in Y for a unit increase on X ?” it the </a:t>
            </a:r>
            <a:r>
              <a:rPr dirty="0" err="1"/>
              <a:t>promary</a:t>
            </a:r>
            <a:r>
              <a:rPr dirty="0"/>
              <a:t> goal of the MR investigation. </a:t>
            </a:r>
            <a:endParaRPr lang="fr-FR" dirty="0"/>
          </a:p>
          <a:p>
            <a:pPr marL="0" lvl="0" indent="0">
              <a:buNone/>
            </a:pPr>
            <a:r>
              <a:rPr dirty="0"/>
              <a:t>(provides a sense of the causal relevance of the risk factor in practice, allows combination of evidence across multi G, allows power calculation, allows confidence intervals, allows comparison of causal estimates form diff G)</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028020" y="1769541"/>
            <a:ext cx="7080026" cy="1828801"/>
          </a:xfrm>
        </p:spPr>
        <p:txBody>
          <a:bodyPr anchor="b">
            <a:normAutofit/>
          </a:bodyPr>
          <a:lstStyle>
            <a:lvl1pPr algn="ctr">
              <a:defRPr sz="5400"/>
            </a:lvl1pPr>
          </a:lstStyle>
          <a:p>
            <a:r>
              <a:rPr lang="fr-FR"/>
              <a:t>Modifiez le style du titre</a:t>
            </a:r>
            <a:endParaRPr lang="en-US" dirty="0"/>
          </a:p>
        </p:txBody>
      </p:sp>
      <p:sp>
        <p:nvSpPr>
          <p:cNvPr id="3" name="Subtitle 2"/>
          <p:cNvSpPr>
            <a:spLocks noGrp="1"/>
          </p:cNvSpPr>
          <p:nvPr>
            <p:ph type="subTitle" idx="1"/>
          </p:nvPr>
        </p:nvSpPr>
        <p:spPr>
          <a:xfrm>
            <a:off x="1028020" y="3598339"/>
            <a:ext cx="7080026"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Modifier le style des sous-titres du masque</a:t>
            </a:r>
            <a:endParaRPr lang="en-US" dirty="0"/>
          </a:p>
        </p:txBody>
      </p:sp>
      <p:sp>
        <p:nvSpPr>
          <p:cNvPr id="4" name="Date Placeholder 3"/>
          <p:cNvSpPr>
            <a:spLocks noGrp="1"/>
          </p:cNvSpPr>
          <p:nvPr>
            <p:ph type="dt" sz="half" idx="10"/>
          </p:nvPr>
        </p:nvSpPr>
        <p:spPr/>
        <p:txBody>
          <a:bodyPr/>
          <a:lstStyle/>
          <a:p>
            <a:fld id="{E21B9241-337C-46FC-AF06-FEF5F161B73F}"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58411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995" y="540085"/>
            <a:ext cx="7656010" cy="3834374"/>
          </a:xfrm>
          <a:prstGeom prst="rect">
            <a:avLst/>
          </a:prstGeom>
        </p:spPr>
      </p:pic>
      <p:sp>
        <p:nvSpPr>
          <p:cNvPr id="2" name="Title 1"/>
          <p:cNvSpPr>
            <a:spLocks noGrp="1"/>
          </p:cNvSpPr>
          <p:nvPr>
            <p:ph type="title"/>
          </p:nvPr>
        </p:nvSpPr>
        <p:spPr>
          <a:xfrm>
            <a:off x="685354" y="4565255"/>
            <a:ext cx="7766495" cy="543472"/>
          </a:xfrm>
        </p:spPr>
        <p:txBody>
          <a:bodyPr anchor="b">
            <a:normAutofit/>
          </a:bodyPr>
          <a:lstStyle>
            <a:lvl1pPr algn="ctr">
              <a:defRPr sz="2800"/>
            </a:lvl1pPr>
          </a:lstStyle>
          <a:p>
            <a:r>
              <a:rPr lang="fr-FR"/>
              <a:t>Modifiez le style du titre</a:t>
            </a:r>
            <a:endParaRPr lang="en-US" dirty="0"/>
          </a:p>
        </p:txBody>
      </p:sp>
      <p:sp>
        <p:nvSpPr>
          <p:cNvPr id="3" name="Picture Placeholder 2"/>
          <p:cNvSpPr>
            <a:spLocks noGrp="1" noChangeAspect="1"/>
          </p:cNvSpPr>
          <p:nvPr>
            <p:ph type="pic" idx="1"/>
          </p:nvPr>
        </p:nvSpPr>
        <p:spPr>
          <a:xfrm>
            <a:off x="926217" y="695010"/>
            <a:ext cx="7285600"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6" y="5108728"/>
            <a:ext cx="776532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61E22195-5A17-4C04-BFFE-5682CA43BEE3}"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545118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6" y="608437"/>
            <a:ext cx="7765322" cy="3534344"/>
          </a:xfrm>
        </p:spPr>
        <p:txBody>
          <a:bodyPr anchor="ctr"/>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46" y="4295180"/>
            <a:ext cx="7765322"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54B7BCB-23F2-4365-B281-913D66E7B8E6}"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647833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084659" y="609600"/>
            <a:ext cx="6977064" cy="2992904"/>
          </a:xfrm>
        </p:spPr>
        <p:txBody>
          <a:bodyPr anchor="ctr"/>
          <a:lstStyle>
            <a:lvl1pPr>
              <a:defRPr sz="3200"/>
            </a:lvl1pPr>
          </a:lstStyle>
          <a:p>
            <a:r>
              <a:rPr lang="fr-FR"/>
              <a:t>Modifiez le style du titre</a:t>
            </a:r>
            <a:endParaRPr lang="en-US" dirty="0"/>
          </a:p>
        </p:txBody>
      </p:sp>
      <p:sp>
        <p:nvSpPr>
          <p:cNvPr id="12" name="Text Placeholder 3"/>
          <p:cNvSpPr>
            <a:spLocks noGrp="1"/>
          </p:cNvSpPr>
          <p:nvPr>
            <p:ph type="body" sz="half" idx="13"/>
          </p:nvPr>
        </p:nvSpPr>
        <p:spPr>
          <a:xfrm>
            <a:off x="1290484" y="3610033"/>
            <a:ext cx="6564224"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4" name="Text Placeholder 3"/>
          <p:cNvSpPr>
            <a:spLocks noGrp="1"/>
          </p:cNvSpPr>
          <p:nvPr>
            <p:ph type="body" sz="half" idx="2"/>
          </p:nvPr>
        </p:nvSpPr>
        <p:spPr>
          <a:xfrm>
            <a:off x="685346" y="4304353"/>
            <a:ext cx="7765322"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9533E66-5667-4570-B0FB-44DAD0599732}"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
        <p:nvSpPr>
          <p:cNvPr id="11" name="TextBox 10"/>
          <p:cNvSpPr txBox="1"/>
          <p:nvPr/>
        </p:nvSpPr>
        <p:spPr>
          <a:xfrm>
            <a:off x="627459" y="873912"/>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7828359" y="2933245"/>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76173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685346" y="2126943"/>
            <a:ext cx="7765322" cy="2511835"/>
          </a:xfrm>
        </p:spPr>
        <p:txBody>
          <a:bodyPr anchor="b"/>
          <a:lstStyle>
            <a:lvl1pPr>
              <a:defRPr sz="3200"/>
            </a:lvl1pPr>
          </a:lstStyle>
          <a:p>
            <a:r>
              <a:rPr lang="fr-FR"/>
              <a:t>Modifiez le style du titre</a:t>
            </a:r>
            <a:endParaRPr lang="en-US" dirty="0"/>
          </a:p>
        </p:txBody>
      </p:sp>
      <p:sp>
        <p:nvSpPr>
          <p:cNvPr id="4" name="Text Placeholder 3"/>
          <p:cNvSpPr>
            <a:spLocks noGrp="1"/>
          </p:cNvSpPr>
          <p:nvPr>
            <p:ph type="body" sz="half" idx="2"/>
          </p:nvPr>
        </p:nvSpPr>
        <p:spPr>
          <a:xfrm>
            <a:off x="685339" y="4650556"/>
            <a:ext cx="776414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Date Placeholder 4"/>
          <p:cNvSpPr>
            <a:spLocks noGrp="1"/>
          </p:cNvSpPr>
          <p:nvPr>
            <p:ph type="dt" sz="half" idx="10"/>
          </p:nvPr>
        </p:nvSpPr>
        <p:spPr/>
        <p:txBody>
          <a:bodyPr/>
          <a:lstStyle/>
          <a:p>
            <a:fld id="{D5B0FEE0-DD96-436B-8D8C-F9B66F92355D}"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7764308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15"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7" name="Text Placeholder 2"/>
          <p:cNvSpPr>
            <a:spLocks noGrp="1"/>
          </p:cNvSpPr>
          <p:nvPr>
            <p:ph type="body" idx="1"/>
          </p:nvPr>
        </p:nvSpPr>
        <p:spPr>
          <a:xfrm>
            <a:off x="685346"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8" name="Text Placeholder 3"/>
          <p:cNvSpPr>
            <a:spLocks noGrp="1"/>
          </p:cNvSpPr>
          <p:nvPr>
            <p:ph type="body" sz="half" idx="15"/>
          </p:nvPr>
        </p:nvSpPr>
        <p:spPr>
          <a:xfrm>
            <a:off x="68534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9" name="Text Placeholder 4"/>
          <p:cNvSpPr>
            <a:spLocks noGrp="1"/>
          </p:cNvSpPr>
          <p:nvPr>
            <p:ph type="body" sz="quarter" idx="3"/>
          </p:nvPr>
        </p:nvSpPr>
        <p:spPr>
          <a:xfrm>
            <a:off x="3335033"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0" name="Text Placeholder 3"/>
          <p:cNvSpPr>
            <a:spLocks noGrp="1"/>
          </p:cNvSpPr>
          <p:nvPr>
            <p:ph type="body" sz="half" idx="16"/>
          </p:nvPr>
        </p:nvSpPr>
        <p:spPr>
          <a:xfrm>
            <a:off x="3331076"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11" name="Text Placeholder 4"/>
          <p:cNvSpPr>
            <a:spLocks noGrp="1"/>
          </p:cNvSpPr>
          <p:nvPr>
            <p:ph type="body" sz="quarter" idx="13"/>
          </p:nvPr>
        </p:nvSpPr>
        <p:spPr>
          <a:xfrm>
            <a:off x="5974929" y="1885950"/>
            <a:ext cx="2475738"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12" name="Text Placeholder 3"/>
          <p:cNvSpPr>
            <a:spLocks noGrp="1"/>
          </p:cNvSpPr>
          <p:nvPr>
            <p:ph type="body" sz="half" idx="17"/>
          </p:nvPr>
        </p:nvSpPr>
        <p:spPr>
          <a:xfrm>
            <a:off x="5974929" y="2571750"/>
            <a:ext cx="2475738"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05F4DB60-249C-433D-A033-C52211155E9A}" type="datetime1">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4281572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39" y="1826045"/>
            <a:ext cx="2529046"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3813" y="1826045"/>
            <a:ext cx="2529046"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1715" y="1826045"/>
            <a:ext cx="2529046" cy="1833558"/>
          </a:xfrm>
          <a:prstGeom prst="rect">
            <a:avLst/>
          </a:prstGeom>
        </p:spPr>
      </p:pic>
      <p:sp>
        <p:nvSpPr>
          <p:cNvPr id="30" name="Title 1"/>
          <p:cNvSpPr>
            <a:spLocks noGrp="1"/>
          </p:cNvSpPr>
          <p:nvPr>
            <p:ph type="title"/>
          </p:nvPr>
        </p:nvSpPr>
        <p:spPr>
          <a:xfrm>
            <a:off x="685346" y="609600"/>
            <a:ext cx="7765322" cy="970450"/>
          </a:xfrm>
        </p:spPr>
        <p:txBody>
          <a:bodyPr/>
          <a:lstStyle/>
          <a:p>
            <a:r>
              <a:rPr lang="fr-FR"/>
              <a:t>Modifiez le style du titre</a:t>
            </a:r>
            <a:endParaRPr lang="en-US" dirty="0"/>
          </a:p>
        </p:txBody>
      </p:sp>
      <p:sp>
        <p:nvSpPr>
          <p:cNvPr id="19" name="Text Placeholder 2"/>
          <p:cNvSpPr>
            <a:spLocks noGrp="1"/>
          </p:cNvSpPr>
          <p:nvPr>
            <p:ph type="body" idx="1"/>
          </p:nvPr>
        </p:nvSpPr>
        <p:spPr>
          <a:xfrm>
            <a:off x="685346"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0" name="Picture Placeholder 2"/>
          <p:cNvSpPr>
            <a:spLocks noGrp="1" noChangeAspect="1"/>
          </p:cNvSpPr>
          <p:nvPr>
            <p:ph type="pic" idx="15"/>
          </p:nvPr>
        </p:nvSpPr>
        <p:spPr>
          <a:xfrm>
            <a:off x="763577" y="1938918"/>
            <a:ext cx="2319276"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1" name="Text Placeholder 3"/>
          <p:cNvSpPr>
            <a:spLocks noGrp="1"/>
          </p:cNvSpPr>
          <p:nvPr>
            <p:ph type="body" sz="half" idx="18"/>
          </p:nvPr>
        </p:nvSpPr>
        <p:spPr>
          <a:xfrm>
            <a:off x="685346" y="4480369"/>
            <a:ext cx="2475738"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2" name="Text Placeholder 4"/>
          <p:cNvSpPr>
            <a:spLocks noGrp="1"/>
          </p:cNvSpPr>
          <p:nvPr>
            <p:ph type="body" sz="quarter" idx="3"/>
          </p:nvPr>
        </p:nvSpPr>
        <p:spPr>
          <a:xfrm>
            <a:off x="3332091"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3" name="Picture Placeholder 2"/>
          <p:cNvSpPr>
            <a:spLocks noGrp="1" noChangeAspect="1"/>
          </p:cNvSpPr>
          <p:nvPr>
            <p:ph type="pic" idx="21"/>
          </p:nvPr>
        </p:nvSpPr>
        <p:spPr>
          <a:xfrm>
            <a:off x="3409307" y="1939094"/>
            <a:ext cx="2319276"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19"/>
          </p:nvPr>
        </p:nvSpPr>
        <p:spPr>
          <a:xfrm>
            <a:off x="3331075" y="4480368"/>
            <a:ext cx="2476753"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25" name="Text Placeholder 4"/>
          <p:cNvSpPr>
            <a:spLocks noGrp="1"/>
          </p:cNvSpPr>
          <p:nvPr>
            <p:ph type="body" sz="quarter" idx="13"/>
          </p:nvPr>
        </p:nvSpPr>
        <p:spPr>
          <a:xfrm>
            <a:off x="5975023" y="3904106"/>
            <a:ext cx="2475738"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26" name="Picture Placeholder 2"/>
          <p:cNvSpPr>
            <a:spLocks noGrp="1" noChangeAspect="1"/>
          </p:cNvSpPr>
          <p:nvPr>
            <p:ph type="pic" idx="22"/>
          </p:nvPr>
        </p:nvSpPr>
        <p:spPr>
          <a:xfrm>
            <a:off x="6056774" y="1934432"/>
            <a:ext cx="2319276"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7" name="Text Placeholder 3"/>
          <p:cNvSpPr>
            <a:spLocks noGrp="1"/>
          </p:cNvSpPr>
          <p:nvPr>
            <p:ph type="body" sz="half" idx="20"/>
          </p:nvPr>
        </p:nvSpPr>
        <p:spPr>
          <a:xfrm>
            <a:off x="5974929" y="4480366"/>
            <a:ext cx="2475738"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3" name="Date Placeholder 2"/>
          <p:cNvSpPr>
            <a:spLocks noGrp="1"/>
          </p:cNvSpPr>
          <p:nvPr>
            <p:ph type="dt" sz="half" idx="10"/>
          </p:nvPr>
        </p:nvSpPr>
        <p:spPr/>
        <p:txBody>
          <a:bodyPr/>
          <a:lstStyle/>
          <a:p>
            <a:fld id="{817B061E-7FF0-482B-84A8-A9B3944F049A}" type="datetime1">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602008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F6143A5-132A-4451-9B1D-441C96EB6290}"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587389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37302" y="609600"/>
            <a:ext cx="1713365" cy="5181601"/>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685347" y="609600"/>
            <a:ext cx="5937654" cy="5181601"/>
          </a:xfrm>
        </p:spPr>
        <p:txBody>
          <a:bodyPr vert="eaVert" ancho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4A0A3D7-32A2-410E-9DB8-CB283A4A1345}"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903210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F180748-1C7B-4443-8C45-48B105464CD8}"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875294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1761068"/>
            <a:ext cx="7192913" cy="1828813"/>
          </a:xfrm>
        </p:spPr>
        <p:txBody>
          <a:bodyPr anchor="b"/>
          <a:lstStyle>
            <a:lvl1pPr algn="ct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971551" y="3589879"/>
            <a:ext cx="7192913"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Modifier les styles du texte du masque</a:t>
            </a:r>
          </a:p>
        </p:txBody>
      </p:sp>
      <p:sp>
        <p:nvSpPr>
          <p:cNvPr id="4" name="Date Placeholder 3"/>
          <p:cNvSpPr>
            <a:spLocks noGrp="1"/>
          </p:cNvSpPr>
          <p:nvPr>
            <p:ph type="dt" sz="half" idx="10"/>
          </p:nvPr>
        </p:nvSpPr>
        <p:spPr/>
        <p:txBody>
          <a:bodyPr/>
          <a:lstStyle/>
          <a:p>
            <a:fld id="{CACFA82D-317A-42D5-9345-48D6B973F4CC}" type="datetime1">
              <a:rPr lang="en-US" smtClean="0"/>
              <a:t>10/26/2023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3941494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685347" y="1732449"/>
            <a:ext cx="3795373" cy="4058750"/>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4652169" y="1732450"/>
            <a:ext cx="3798499" cy="4058751"/>
          </a:xfrm>
        </p:spPr>
        <p:txBody>
          <a:bodyPr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7FA9F208-104A-4543-85A9-1EA6304D2320}"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51755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45" y="1770323"/>
            <a:ext cx="3787423"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245" y="1770323"/>
            <a:ext cx="3787423" cy="4112953"/>
          </a:xfrm>
          <a:prstGeom prst="rect">
            <a:avLst/>
          </a:prstGeom>
        </p:spPr>
      </p:pic>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754404" y="1835254"/>
            <a:ext cx="3657258"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Content Placeholder 3"/>
          <p:cNvSpPr>
            <a:spLocks noGrp="1"/>
          </p:cNvSpPr>
          <p:nvPr>
            <p:ph sz="half" idx="2"/>
          </p:nvPr>
        </p:nvSpPr>
        <p:spPr>
          <a:xfrm>
            <a:off x="754404" y="2380138"/>
            <a:ext cx="365725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4721225" y="1835255"/>
            <a:ext cx="3671498"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Content Placeholder 5"/>
          <p:cNvSpPr>
            <a:spLocks noGrp="1"/>
          </p:cNvSpPr>
          <p:nvPr>
            <p:ph sz="quarter" idx="4"/>
          </p:nvPr>
        </p:nvSpPr>
        <p:spPr>
          <a:xfrm>
            <a:off x="4721225" y="2380138"/>
            <a:ext cx="3671498" cy="3411063"/>
          </a:xfrm>
        </p:spPr>
        <p:txBody>
          <a:bodyPr anchor="t">
            <a:normAutofit/>
          </a:bodyPr>
          <a:lstStyle>
            <a:lvl1pPr>
              <a:defRPr sz="1800"/>
            </a:lvl1pPr>
            <a:lvl2pPr>
              <a:defRPr sz="1600"/>
            </a:lvl2pPr>
            <a:lvl3pPr>
              <a:defRPr sz="1400"/>
            </a:lvl3pPr>
            <a:lvl4pPr>
              <a:defRPr sz="1200"/>
            </a:lvl4pPr>
            <a:lvl5pPr>
              <a:defRPr sz="1200"/>
            </a:lvl5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C08B1B3-23DF-4911-9614-1898FCD422E6}" type="datetime1">
              <a:rPr lang="en-US" smtClean="0"/>
              <a:t>10/26/2023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049716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7687C58-B080-471D-87D1-4220A811679C}" type="datetime1">
              <a:rPr lang="en-US" smtClean="0"/>
              <a:t>10/26/2023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1629146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F3B11F-8462-451E-9EA1-7886E4600081}" type="datetime1">
              <a:rPr lang="en-US" smtClean="0"/>
              <a:t>10/26/2023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860761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685347" y="609600"/>
            <a:ext cx="2780167" cy="1821918"/>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3641725" y="609600"/>
            <a:ext cx="4808943" cy="5181600"/>
          </a:xfrm>
        </p:spPr>
        <p:txBody>
          <a:bodyPr>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685347" y="2431518"/>
            <a:ext cx="2780167"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0F631595-2162-4B0B-A070-0002F6578641}"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947639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4987" y="609923"/>
            <a:ext cx="3428146" cy="5205472"/>
          </a:xfrm>
          <a:prstGeom prst="rect">
            <a:avLst/>
          </a:prstGeom>
        </p:spPr>
      </p:pic>
      <p:sp>
        <p:nvSpPr>
          <p:cNvPr id="2" name="Title 1"/>
          <p:cNvSpPr>
            <a:spLocks noGrp="1"/>
          </p:cNvSpPr>
          <p:nvPr>
            <p:ph type="title"/>
          </p:nvPr>
        </p:nvSpPr>
        <p:spPr>
          <a:xfrm>
            <a:off x="685347" y="609923"/>
            <a:ext cx="3924676" cy="1829338"/>
          </a:xfrm>
        </p:spPr>
        <p:txBody>
          <a:bodyPr anchor="b">
            <a:noAutofit/>
          </a:bodyPr>
          <a:lstStyle>
            <a:lvl1pPr algn="ctr">
              <a:defRPr sz="3200" b="0"/>
            </a:lvl1pPr>
          </a:lstStyle>
          <a:p>
            <a:r>
              <a:rPr lang="fr-FR"/>
              <a:t>Modifiez le style du titre</a:t>
            </a:r>
            <a:endParaRPr lang="en-US" dirty="0"/>
          </a:p>
        </p:txBody>
      </p:sp>
      <p:sp>
        <p:nvSpPr>
          <p:cNvPr id="3" name="Picture Placeholder 2"/>
          <p:cNvSpPr>
            <a:spLocks noGrp="1" noChangeAspect="1"/>
          </p:cNvSpPr>
          <p:nvPr>
            <p:ph type="pic" idx="1"/>
          </p:nvPr>
        </p:nvSpPr>
        <p:spPr>
          <a:xfrm>
            <a:off x="4976728" y="743989"/>
            <a:ext cx="3165375"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685347" y="2439261"/>
            <a:ext cx="3924676"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Modifier les styles du texte du masque</a:t>
            </a:r>
          </a:p>
        </p:txBody>
      </p:sp>
      <p:sp>
        <p:nvSpPr>
          <p:cNvPr id="5" name="Date Placeholder 4"/>
          <p:cNvSpPr>
            <a:spLocks noGrp="1"/>
          </p:cNvSpPr>
          <p:nvPr>
            <p:ph type="dt" sz="half" idx="10"/>
          </p:nvPr>
        </p:nvSpPr>
        <p:spPr/>
        <p:txBody>
          <a:bodyPr/>
          <a:lstStyle/>
          <a:p>
            <a:fld id="{1BCC4B8C-F782-4CB1-9144-0F95DC5E4FA8}" type="datetime1">
              <a:rPr lang="en-US" smtClean="0"/>
              <a:t>10/26/2023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‹N°›</a:t>
            </a:fld>
            <a:endParaRPr lang="en-US"/>
          </a:p>
        </p:txBody>
      </p:sp>
    </p:spTree>
    <p:extLst>
      <p:ext uri="{BB962C8B-B14F-4D97-AF65-F5344CB8AC3E}">
        <p14:creationId xmlns:p14="http://schemas.microsoft.com/office/powerpoint/2010/main" val="2423071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6" y="609600"/>
            <a:ext cx="776532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685346" y="1732450"/>
            <a:ext cx="776532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5759052" y="5883276"/>
            <a:ext cx="20574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A7E6DA5-D4E3-493D-9EF8-7A2CB278F69A}" type="datetime1">
              <a:rPr lang="en-US" smtClean="0"/>
              <a:t>10/26/2023</a:t>
            </a:fld>
            <a:endParaRPr lang="en-US"/>
          </a:p>
        </p:txBody>
      </p:sp>
      <p:sp>
        <p:nvSpPr>
          <p:cNvPr id="5" name="Footer Placeholder 4"/>
          <p:cNvSpPr>
            <a:spLocks noGrp="1"/>
          </p:cNvSpPr>
          <p:nvPr>
            <p:ph type="ftr" sz="quarter" idx="3"/>
          </p:nvPr>
        </p:nvSpPr>
        <p:spPr>
          <a:xfrm>
            <a:off x="685347" y="5883276"/>
            <a:ext cx="5004649"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7885509" y="5883276"/>
            <a:ext cx="565159"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C5EF2332-01BF-834F-8236-50238282D533}" type="slidenum">
              <a:rPr lang="en-US" smtClean="0"/>
              <a:t>‹N°›</a:t>
            </a:fld>
            <a:endParaRPr lang="en-US"/>
          </a:p>
        </p:txBody>
      </p:sp>
    </p:spTree>
    <p:extLst>
      <p:ext uri="{BB962C8B-B14F-4D97-AF65-F5344CB8AC3E}">
        <p14:creationId xmlns:p14="http://schemas.microsoft.com/office/powerpoint/2010/main" val="68914237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thilde.boissel@cnrs.fr" TargetMode="External"/><Relationship Id="rId2" Type="http://schemas.openxmlformats.org/officeDocument/2006/relationships/hyperlink" Target="mailto:mathilde.boissel@univ-lille.fr" TargetMode="Externa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www.phenoscanner.medschl.cam.ac.uk/" TargetMode="External"/><Relationship Id="rId3" Type="http://schemas.openxmlformats.org/officeDocument/2006/relationships/hyperlink" Target="https://www.ebi.ac.uk/gwas/" TargetMode="External"/><Relationship Id="rId7" Type="http://schemas.openxmlformats.org/officeDocument/2006/relationships/hyperlink" Target="https://www.finngen.fi/en/access_result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pan.ukbb.broadinstitute.org" TargetMode="External"/><Relationship Id="rId5" Type="http://schemas.openxmlformats.org/officeDocument/2006/relationships/hyperlink" Target="http://www.nealelab.is/uk-biobank" TargetMode="External"/><Relationship Id="rId4" Type="http://schemas.openxmlformats.org/officeDocument/2006/relationships/hyperlink" Target="https://www.ukbiobank.ac.uk/"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mendelianrandomization.com/index.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mr-dictionary.mrcieu.ac.u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journals.plos.org/plosone/article?id=10.1371/journal.pone.0222362" TargetMode="External"/><Relationship Id="rId7" Type="http://schemas.openxmlformats.org/officeDocument/2006/relationships/hyperlink" Target="https://github.com/cnfoley/mrclust" TargetMode="External"/><Relationship Id="rId2" Type="http://schemas.openxmlformats.org/officeDocument/2006/relationships/hyperlink" Target="https://github.com/rondolab/MR-PRESSO" TargetMode="External"/><Relationship Id="rId1" Type="http://schemas.openxmlformats.org/officeDocument/2006/relationships/slideLayout" Target="../slideLayouts/slideLayout2.xml"/><Relationship Id="rId6" Type="http://schemas.openxmlformats.org/officeDocument/2006/relationships/hyperlink" Target="https://arxiv.org/abs/1801.09652" TargetMode="External"/><Relationship Id="rId5" Type="http://schemas.openxmlformats.org/officeDocument/2006/relationships/hyperlink" Target="https://github.com/gqi/MRMix" TargetMode="External"/><Relationship Id="rId4" Type="http://schemas.openxmlformats.org/officeDocument/2006/relationships/hyperlink" Target="https://www.nature.com/articles/s41467-019-14156-4"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shiny.cnsgenomics.com/mRnd/" TargetMode="External"/><Relationship Id="rId7" Type="http://schemas.openxmlformats.org/officeDocument/2006/relationships/image" Target="../media/image34.png"/><Relationship Id="rId2" Type="http://schemas.openxmlformats.org/officeDocument/2006/relationships/hyperlink" Target="http://app.mrbase.org" TargetMode="External"/><Relationship Id="rId1" Type="http://schemas.openxmlformats.org/officeDocument/2006/relationships/slideLayout" Target="../slideLayouts/slideLayout2.xml"/><Relationship Id="rId6" Type="http://schemas.openxmlformats.org/officeDocument/2006/relationships/hyperlink" Target="http://sb452.shinyapps.io/summarized/" TargetMode="External"/><Relationship Id="rId5" Type="http://schemas.openxmlformats.org/officeDocument/2006/relationships/hyperlink" Target="http://sb452.shinyapps.io/fieller/" TargetMode="External"/><Relationship Id="rId4" Type="http://schemas.openxmlformats.org/officeDocument/2006/relationships/hyperlink" Target="http://sb452.shinyapps.io/power/"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ran.r-project.org/web/packages/meta/index.html" TargetMode="External"/><Relationship Id="rId2" Type="http://schemas.openxmlformats.org/officeDocument/2006/relationships/hyperlink" Target="https://cran.r-project.org/web/packages/ivpack/index.html" TargetMode="Externa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hyperlink" Target="https://mrcieu.github.io/TwoSampleMR/articles/introduction.html" TargetMode="External"/><Relationship Id="rId4" Type="http://schemas.openxmlformats.org/officeDocument/2006/relationships/hyperlink" Target="https://cran.r-project.org/web/packages/MendelianRandomization/index.htm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s://youtu.be/rjMwcTttKoQ"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youtu.be/Whut4Yo-x-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4320" y="1908537"/>
            <a:ext cx="8435360" cy="2197805"/>
          </a:xfrm>
        </p:spPr>
        <p:txBody>
          <a:bodyPr>
            <a:normAutofit/>
          </a:bodyPr>
          <a:lstStyle/>
          <a:p>
            <a:pPr lvl="0"/>
            <a:r>
              <a:rPr dirty="0"/>
              <a:t>Mendelian</a:t>
            </a:r>
            <a:r>
              <a:rPr lang="fr-FR" dirty="0"/>
              <a:t> </a:t>
            </a:r>
            <a:r>
              <a:rPr dirty="0"/>
              <a:t>Randomization</a:t>
            </a:r>
            <a:br>
              <a:rPr lang="fr-FR" dirty="0"/>
            </a:br>
            <a:r>
              <a:rPr lang="fr-FR" sz="3600" dirty="0"/>
              <a:t>CONCEPT &amp; METHODS</a:t>
            </a:r>
            <a:r>
              <a:rPr sz="3600" dirty="0"/>
              <a:t> </a:t>
            </a:r>
            <a:endParaRPr dirty="0"/>
          </a:p>
        </p:txBody>
      </p:sp>
      <p:sp>
        <p:nvSpPr>
          <p:cNvPr id="3" name="Subtitle 2"/>
          <p:cNvSpPr>
            <a:spLocks noGrp="1"/>
          </p:cNvSpPr>
          <p:nvPr>
            <p:ph type="subTitle" idx="1"/>
          </p:nvPr>
        </p:nvSpPr>
        <p:spPr>
          <a:xfrm>
            <a:off x="1035954" y="4101815"/>
            <a:ext cx="7080026" cy="1425074"/>
          </a:xfrm>
        </p:spPr>
        <p:txBody>
          <a:bodyPr/>
          <a:lstStyle/>
          <a:p>
            <a:pPr marL="0" lvl="0" indent="0">
              <a:buNone/>
            </a:pPr>
            <a:br>
              <a:rPr dirty="0"/>
            </a:br>
            <a:br>
              <a:rPr dirty="0"/>
            </a:br>
            <a:r>
              <a:rPr dirty="0"/>
              <a:t>Mathilde Boissel</a:t>
            </a:r>
            <a:br>
              <a:rPr lang="fr-FR" dirty="0"/>
            </a:br>
            <a:r>
              <a:rPr lang="fr-FR" dirty="0">
                <a:hlinkClick r:id="rId2"/>
              </a:rPr>
              <a:t>mathilde.boissel@univ-lille.fr</a:t>
            </a:r>
            <a:r>
              <a:rPr lang="fr-FR" dirty="0"/>
              <a:t> / </a:t>
            </a:r>
            <a:r>
              <a:rPr lang="fr-FR" dirty="0">
                <a:hlinkClick r:id="rId3"/>
              </a:rPr>
              <a:t>mathilde.boissel@cnrs.fr</a:t>
            </a:r>
            <a:r>
              <a:rPr lang="fr-FR" dirty="0"/>
              <a:t> </a:t>
            </a:r>
            <a:endParaRPr dirty="0"/>
          </a:p>
        </p:txBody>
      </p:sp>
      <p:pic>
        <p:nvPicPr>
          <p:cNvPr id="5" name="Picture 1" descr="./Images/UMRlogo.jpg"/>
          <p:cNvPicPr>
            <a:picLocks noGrp="1" noChangeAspect="1"/>
          </p:cNvPicPr>
          <p:nvPr/>
        </p:nvPicPr>
        <p:blipFill rotWithShape="1">
          <a:blip r:embed="rId4"/>
          <a:srcRect r="15721"/>
          <a:stretch/>
        </p:blipFill>
        <p:spPr bwMode="auto">
          <a:xfrm>
            <a:off x="106393" y="107545"/>
            <a:ext cx="4145176" cy="1092981"/>
          </a:xfrm>
          <a:prstGeom prst="rect">
            <a:avLst/>
          </a:prstGeom>
          <a:noFill/>
          <a:ln w="9525">
            <a:noFill/>
            <a:headEnd/>
            <a:tailEnd/>
          </a:ln>
        </p:spPr>
      </p:pic>
      <p:sp>
        <p:nvSpPr>
          <p:cNvPr id="6" name="Espace réservé du numéro de diapositive 5"/>
          <p:cNvSpPr>
            <a:spLocks noGrp="1"/>
          </p:cNvSpPr>
          <p:nvPr>
            <p:ph type="sldNum" sz="quarter" idx="12"/>
          </p:nvPr>
        </p:nvSpPr>
        <p:spPr/>
        <p:txBody>
          <a:bodyPr/>
          <a:lstStyle/>
          <a:p>
            <a:fld id="{C5EF2332-01BF-834F-8236-50238282D533}" type="slidenum">
              <a:rPr lang="en-US" smtClean="0"/>
              <a:t>1</a:t>
            </a:fld>
            <a:r>
              <a:rPr lang="en-US" dirty="0"/>
              <a:t>/44</a:t>
            </a:r>
          </a:p>
        </p:txBody>
      </p:sp>
      <p:sp>
        <p:nvSpPr>
          <p:cNvPr id="4" name="ZoneTexte 3"/>
          <p:cNvSpPr txBox="1"/>
          <p:nvPr/>
        </p:nvSpPr>
        <p:spPr>
          <a:xfrm>
            <a:off x="345782" y="5879069"/>
            <a:ext cx="1104790" cy="307777"/>
          </a:xfrm>
          <a:prstGeom prst="rect">
            <a:avLst/>
          </a:prstGeom>
          <a:noFill/>
        </p:spPr>
        <p:txBody>
          <a:bodyPr wrap="none" rtlCol="0">
            <a:spAutoFit/>
          </a:bodyPr>
          <a:lstStyle/>
          <a:p>
            <a:r>
              <a:rPr lang="fr-FR" sz="1400" dirty="0"/>
              <a:t>27/10/2023</a:t>
            </a:r>
            <a:endParaRPr lang="fr-FR" dirty="0"/>
          </a:p>
        </p:txBody>
      </p:sp>
      <p:pic>
        <p:nvPicPr>
          <p:cNvPr id="1026" name="Picture 2" descr="EGID - European Genomic Institute for Diabetes (Page d'accueil) - EGID">
            <a:extLst>
              <a:ext uri="{FF2B5EF4-FFF2-40B4-BE49-F238E27FC236}">
                <a16:creationId xmlns:a16="http://schemas.microsoft.com/office/drawing/2014/main" id="{2C1EF3B8-28E8-4AE8-8E26-F41ECE315E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2816" y="95736"/>
            <a:ext cx="1104791" cy="11047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Assumptions</a:t>
            </a:r>
          </a:p>
        </p:txBody>
      </p:sp>
      <p:sp>
        <p:nvSpPr>
          <p:cNvPr id="3" name="Content Placeholder 2"/>
          <p:cNvSpPr>
            <a:spLocks noGrp="1"/>
          </p:cNvSpPr>
          <p:nvPr>
            <p:ph sz="half" idx="1"/>
          </p:nvPr>
        </p:nvSpPr>
        <p:spPr>
          <a:xfrm>
            <a:off x="0" y="1732448"/>
            <a:ext cx="8912352" cy="4731413"/>
          </a:xfrm>
        </p:spPr>
        <p:txBody>
          <a:bodyPr>
            <a:noAutofit/>
          </a:bodyPr>
          <a:lstStyle/>
          <a:p>
            <a:pPr lvl="1">
              <a:buFont typeface="Wingdings 2" charset="2"/>
              <a:buAutoNum type="romanLcPeriod"/>
            </a:pPr>
            <a:r>
              <a:rPr sz="2000" b="1" dirty="0"/>
              <a:t>Relevance</a:t>
            </a:r>
            <a:br>
              <a:rPr sz="2000" dirty="0"/>
            </a:br>
            <a:r>
              <a:rPr sz="2000" dirty="0"/>
              <a:t>G is associated with the risk factor (of interest) X</a:t>
            </a:r>
            <a:br>
              <a:rPr lang="fr-FR" sz="2000" dirty="0"/>
            </a:br>
            <a:r>
              <a:rPr lang="en-US" sz="2000" dirty="0"/>
              <a:t>Not necessary for G to be a “causal variant” (consequence of LD)</a:t>
            </a:r>
            <a:endParaRPr lang="fr-FR" sz="2000" dirty="0"/>
          </a:p>
          <a:p>
            <a:pPr lvl="1">
              <a:buAutoNum type="romanLcPeriod"/>
            </a:pPr>
            <a:endParaRPr sz="1000" dirty="0"/>
          </a:p>
          <a:p>
            <a:pPr lvl="1">
              <a:buAutoNum type="romanLcPeriod"/>
            </a:pPr>
            <a:r>
              <a:rPr sz="2000" b="1" dirty="0"/>
              <a:t>Exchangeability</a:t>
            </a:r>
            <a:r>
              <a:rPr lang="fr-FR" sz="2000" b="1" dirty="0"/>
              <a:t> i.e. </a:t>
            </a:r>
            <a:r>
              <a:rPr lang="en-US" sz="2000" b="1" dirty="0"/>
              <a:t>“No pleiotropy” assumption</a:t>
            </a:r>
            <a:br>
              <a:rPr sz="2000" dirty="0"/>
            </a:br>
            <a:r>
              <a:rPr sz="2000" dirty="0"/>
              <a:t>G is not ass</a:t>
            </a:r>
            <a:r>
              <a:rPr lang="fr-FR" sz="2000" dirty="0"/>
              <a:t>oc</a:t>
            </a:r>
            <a:r>
              <a:rPr sz="2000" dirty="0" err="1"/>
              <a:t>iated</a:t>
            </a:r>
            <a:r>
              <a:rPr sz="2000" dirty="0"/>
              <a:t> with any potentially confounding variable (U)</a:t>
            </a:r>
            <a:endParaRPr lang="fr-FR" sz="2000" dirty="0"/>
          </a:p>
          <a:p>
            <a:pPr lvl="1">
              <a:buAutoNum type="romanLcPeriod"/>
            </a:pPr>
            <a:endParaRPr sz="1000" dirty="0"/>
          </a:p>
          <a:p>
            <a:pPr lvl="1">
              <a:buAutoNum type="romanLcPeriod"/>
            </a:pPr>
            <a:r>
              <a:rPr sz="2000" b="1" dirty="0"/>
              <a:t>Exclusion restriction</a:t>
            </a:r>
            <a:br>
              <a:rPr sz="2000" dirty="0"/>
            </a:br>
            <a:r>
              <a:rPr sz="2000" dirty="0"/>
              <a:t>The only way G can influence (Y) the outcome is via risk factor (X)</a:t>
            </a:r>
            <a:br>
              <a:rPr lang="fr-FR" sz="2000" dirty="0"/>
            </a:br>
            <a:r>
              <a:rPr lang="en-US" sz="2000" dirty="0"/>
              <a:t>If you intervene on the genetic variant but keep the risk factor constant, then the outcome will not change, </a:t>
            </a:r>
            <a:r>
              <a:rPr lang="en-US" sz="2000" i="1" dirty="0"/>
              <a:t>i.e.</a:t>
            </a:r>
            <a:br>
              <a:rPr lang="en-US" sz="2000" dirty="0"/>
            </a:br>
            <a:r>
              <a:rPr lang="fr-FR" sz="2000" b="1" dirty="0"/>
              <a:t>G</a:t>
            </a:r>
            <a:r>
              <a:rPr lang="en-US" sz="2000" b="1" dirty="0"/>
              <a:t> and Y are conditionally independent</a:t>
            </a:r>
            <a:br>
              <a:rPr lang="en-US" sz="2000" b="1" dirty="0"/>
            </a:br>
            <a:r>
              <a:rPr lang="en-US" sz="2000" b="1" dirty="0"/>
              <a:t>given the risk factor X and U confounders. </a:t>
            </a:r>
            <a:endParaRPr sz="2000" b="1" dirty="0"/>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10</a:t>
            </a:fld>
            <a:endParaRPr lang="en-US"/>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0460" y="5213316"/>
            <a:ext cx="2336920" cy="1339919"/>
          </a:xfrm>
          <a:prstGeom prst="rect">
            <a:avLst/>
          </a:prstGeom>
        </p:spPr>
      </p:pic>
    </p:spTree>
    <p:extLst>
      <p:ext uri="{BB962C8B-B14F-4D97-AF65-F5344CB8AC3E}">
        <p14:creationId xmlns:p14="http://schemas.microsoft.com/office/powerpoint/2010/main" val="1339914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Assumptions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4636" y="1732450"/>
                <a:ext cx="8277726" cy="4807246"/>
              </a:xfrm>
            </p:spPr>
            <p:txBody>
              <a:bodyPr>
                <a:normAutofit fontScale="85000" lnSpcReduction="10000"/>
              </a:bodyPr>
              <a:lstStyle/>
              <a:p>
                <a:pPr marL="0" lvl="0" indent="0">
                  <a:buNone/>
                </a:pPr>
                <a:r>
                  <a:rPr dirty="0"/>
                  <a:t>Reasons for violations of assumptions</a:t>
                </a:r>
              </a:p>
              <a:p>
                <a:pPr lvl="1"/>
                <a:r>
                  <a:rPr dirty="0"/>
                  <a:t>Pleiotropy : some genetic variants act in multiple causal pathways</a:t>
                </a:r>
              </a:p>
              <a:p>
                <a:pPr lvl="1"/>
                <a:r>
                  <a:rPr dirty="0"/>
                  <a:t>Genetics variant considered in the MR study must be independent : </a:t>
                </a:r>
                <a:br>
                  <a:rPr lang="fr-FR" dirty="0"/>
                </a:br>
                <a:r>
                  <a:rPr dirty="0"/>
                  <a:t>be </a:t>
                </a:r>
                <a:r>
                  <a:rPr dirty="0" err="1"/>
                  <a:t>carefull</a:t>
                </a:r>
                <a:r>
                  <a:rPr dirty="0"/>
                  <a:t> to </a:t>
                </a:r>
                <a:r>
                  <a:rPr dirty="0" err="1"/>
                  <a:t>prunned</a:t>
                </a:r>
                <a:r>
                  <a:rPr dirty="0"/>
                  <a:t> </a:t>
                </a:r>
                <a:r>
                  <a:rPr lang="fr-FR" dirty="0"/>
                  <a:t>variant</a:t>
                </a:r>
                <a:r>
                  <a:rPr dirty="0"/>
                  <a:t>s, based on </a:t>
                </a:r>
                <a:r>
                  <a:rPr lang="fr-FR" dirty="0"/>
                  <a:t>l</a:t>
                </a:r>
                <a:r>
                  <a:rPr dirty="0" err="1"/>
                  <a:t>inkage</a:t>
                </a:r>
                <a:r>
                  <a:rPr dirty="0"/>
                  <a:t> </a:t>
                </a:r>
                <a:r>
                  <a:rPr dirty="0" err="1"/>
                  <a:t>desequilibrium</a:t>
                </a:r>
                <a:r>
                  <a:rPr dirty="0"/>
                  <a:t> </a:t>
                </a:r>
                <a:endParaRPr lang="fr-FR" dirty="0"/>
              </a:p>
              <a:p>
                <a:pPr lvl="1"/>
                <a:r>
                  <a:rPr dirty="0"/>
                  <a:t>Population stratification (like diff</a:t>
                </a:r>
                <a:r>
                  <a:rPr lang="fr-FR" dirty="0" err="1"/>
                  <a:t>erent</a:t>
                </a:r>
                <a:r>
                  <a:rPr dirty="0"/>
                  <a:t> ethnic group</a:t>
                </a:r>
                <a:r>
                  <a:rPr lang="fr-FR" dirty="0"/>
                  <a:t>) :</a:t>
                </a:r>
                <a:br>
                  <a:rPr lang="fr-FR" dirty="0"/>
                </a:br>
                <a:r>
                  <a:rPr dirty="0"/>
                  <a:t>so important to </a:t>
                </a:r>
                <a:r>
                  <a:rPr dirty="0" err="1"/>
                  <a:t>adj</a:t>
                </a:r>
                <a:r>
                  <a:rPr lang="fr-FR" dirty="0" err="1"/>
                  <a:t>ust</a:t>
                </a:r>
                <a:r>
                  <a:rPr lang="fr-FR" dirty="0"/>
                  <a:t> </a:t>
                </a:r>
                <a:r>
                  <a:rPr lang="fr-FR" dirty="0" err="1"/>
                  <a:t>with</a:t>
                </a:r>
                <a:r>
                  <a:rPr lang="fr-FR" dirty="0"/>
                  <a:t> </a:t>
                </a:r>
                <a:r>
                  <a:rPr dirty="0"/>
                  <a:t>PCs or restrict </a:t>
                </a:r>
                <a:r>
                  <a:rPr lang="fr-FR" dirty="0"/>
                  <a:t>to </a:t>
                </a:r>
                <a:r>
                  <a:rPr dirty="0"/>
                  <a:t>pop</a:t>
                </a:r>
                <a:r>
                  <a:rPr lang="fr-FR" dirty="0" err="1"/>
                  <a:t>ulation</a:t>
                </a:r>
                <a:r>
                  <a:rPr dirty="0"/>
                  <a:t> not mixed</a:t>
                </a:r>
              </a:p>
              <a:p>
                <a:pPr lvl="1"/>
                <a:r>
                  <a:rPr dirty="0"/>
                  <a:t>Canalization : in some cases, a disruptive variant may mean that a compensatory mechanism is switched on to compensate for the lost biological function</a:t>
                </a:r>
                <a:endParaRPr lang="fr-FR" dirty="0"/>
              </a:p>
              <a:p>
                <a:pPr marL="450000" lvl="1" indent="0">
                  <a:buNone/>
                </a:pPr>
                <a:endParaRPr sz="600" dirty="0"/>
              </a:p>
              <a:p>
                <a:pPr marL="0" lvl="0" indent="0" algn="ctr">
                  <a:buNone/>
                </a:pPr>
                <a:r>
                  <a:rPr sz="2300" b="1" dirty="0"/>
                  <a:t>MR test </a:t>
                </a:r>
                <a14:m>
                  <m:oMath xmlns:m="http://schemas.openxmlformats.org/officeDocument/2006/math">
                    <m:sSub>
                      <m:sSubPr>
                        <m:ctrlPr>
                          <a:rPr sz="2300" b="1" i="1">
                            <a:latin typeface="Cambria Math" panose="02040503050406030204" pitchFamily="18" charset="0"/>
                          </a:rPr>
                        </m:ctrlPr>
                      </m:sSubPr>
                      <m:e>
                        <m:r>
                          <a:rPr sz="2300" b="1" i="1">
                            <a:latin typeface="Cambria Math" panose="02040503050406030204" pitchFamily="18" charset="0"/>
                          </a:rPr>
                          <m:t>𝑯</m:t>
                        </m:r>
                      </m:e>
                      <m:sub>
                        <m:r>
                          <a:rPr sz="2300" b="1" i="1">
                            <a:latin typeface="Cambria Math" panose="02040503050406030204" pitchFamily="18" charset="0"/>
                          </a:rPr>
                          <m:t>𝟎</m:t>
                        </m:r>
                      </m:sub>
                    </m:sSub>
                  </m:oMath>
                </a14:m>
                <a:r>
                  <a:rPr sz="2300" b="1" dirty="0"/>
                  <a:t> : causal effect </a:t>
                </a:r>
                <a14:m>
                  <m:oMath xmlns:m="http://schemas.openxmlformats.org/officeDocument/2006/math">
                    <m:r>
                      <a:rPr sz="2300" b="1">
                        <a:latin typeface="Cambria Math" panose="02040503050406030204" pitchFamily="18" charset="0"/>
                      </a:rPr>
                      <m:t>=</m:t>
                    </m:r>
                    <m:r>
                      <a:rPr sz="2300" b="1" i="1">
                        <a:latin typeface="Cambria Math" panose="02040503050406030204" pitchFamily="18" charset="0"/>
                      </a:rPr>
                      <m:t>𝟎</m:t>
                    </m:r>
                  </m:oMath>
                </a14:m>
                <a:r>
                  <a:rPr sz="2300" b="1" dirty="0"/>
                  <a:t> vs </a:t>
                </a:r>
                <a14:m>
                  <m:oMath xmlns:m="http://schemas.openxmlformats.org/officeDocument/2006/math">
                    <m:sSub>
                      <m:sSubPr>
                        <m:ctrlPr>
                          <a:rPr sz="2300" b="1" i="1">
                            <a:latin typeface="Cambria Math" panose="02040503050406030204" pitchFamily="18" charset="0"/>
                          </a:rPr>
                        </m:ctrlPr>
                      </m:sSubPr>
                      <m:e>
                        <m:r>
                          <a:rPr sz="2300" b="1" i="1">
                            <a:latin typeface="Cambria Math" panose="02040503050406030204" pitchFamily="18" charset="0"/>
                          </a:rPr>
                          <m:t>𝑯</m:t>
                        </m:r>
                      </m:e>
                      <m:sub>
                        <m:r>
                          <a:rPr sz="2300" b="1" i="1">
                            <a:latin typeface="Cambria Math" panose="02040503050406030204" pitchFamily="18" charset="0"/>
                          </a:rPr>
                          <m:t>𝟏</m:t>
                        </m:r>
                      </m:sub>
                    </m:sSub>
                  </m:oMath>
                </a14:m>
                <a:r>
                  <a:rPr sz="2300" b="1" dirty="0"/>
                  <a:t> : causal effect </a:t>
                </a:r>
                <a14:m>
                  <m:oMath xmlns:m="http://schemas.openxmlformats.org/officeDocument/2006/math">
                    <m:r>
                      <a:rPr sz="2300" b="1">
                        <a:latin typeface="Cambria Math" panose="02040503050406030204" pitchFamily="18" charset="0"/>
                      </a:rPr>
                      <m:t>≠</m:t>
                    </m:r>
                    <m:r>
                      <a:rPr sz="2300" b="1" i="1">
                        <a:latin typeface="Cambria Math" panose="02040503050406030204" pitchFamily="18" charset="0"/>
                      </a:rPr>
                      <m:t>𝟎</m:t>
                    </m:r>
                  </m:oMath>
                </a14:m>
                <a:endParaRPr lang="fr-FR" sz="2300" b="1" dirty="0"/>
              </a:p>
              <a:p>
                <a:pPr marL="0" lvl="0" indent="0" algn="ctr">
                  <a:buNone/>
                </a:pPr>
                <a:endParaRPr sz="1900" b="1" dirty="0"/>
              </a:p>
              <a:p>
                <a:pPr marL="0" lvl="0" indent="0">
                  <a:buNone/>
                </a:pPr>
                <a:r>
                  <a:rPr b="1" dirty="0"/>
                  <a:t>Estimation vs Testing</a:t>
                </a:r>
              </a:p>
              <a:p>
                <a:pPr marL="0" lvl="0" indent="0" algn="just">
                  <a:buNone/>
                </a:pPr>
                <a:r>
                  <a:rPr dirty="0"/>
                  <a:t>To estimate the magnitude of causal effect of the risk factor on the outcome previous assumption are needed to test H0, but not sufficient to estimate the magnitude.</a:t>
                </a:r>
              </a:p>
              <a:p>
                <a:pPr marL="0" lvl="0" indent="0" algn="just">
                  <a:buNone/>
                </a:pPr>
                <a:r>
                  <a:rPr dirty="0"/>
                  <a:t>Additional assumption</a:t>
                </a:r>
                <a:r>
                  <a:rPr lang="fr-FR" dirty="0"/>
                  <a:t>s </a:t>
                </a:r>
                <a:r>
                  <a:rPr lang="fr-FR" dirty="0" err="1"/>
                  <a:t>needed</a:t>
                </a:r>
                <a:r>
                  <a:rPr dirty="0"/>
                  <a:t> to estimate the magnitude of causal effect.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4636" y="1732450"/>
                <a:ext cx="8277726" cy="4807246"/>
              </a:xfrm>
              <a:blipFill>
                <a:blip r:embed="rId3"/>
                <a:stretch>
                  <a:fillRect/>
                </a:stretch>
              </a:blipFill>
            </p:spPr>
            <p:txBody>
              <a:bodyPr/>
              <a:lstStyle/>
              <a:p>
                <a:r>
                  <a:rPr lang="fr-FR">
                    <a:noFill/>
                  </a:rPr>
                  <a:t> </a:t>
                </a:r>
              </a:p>
            </p:txBody>
          </p:sp>
        </mc:Fallback>
      </mc:AlternateContent>
      <p:sp>
        <p:nvSpPr>
          <p:cNvPr id="5" name="Espace réservé du numéro de diapositive 3"/>
          <p:cNvSpPr txBox="1">
            <a:spLocks/>
          </p:cNvSpPr>
          <p:nvPr/>
        </p:nvSpPr>
        <p:spPr>
          <a:xfrm>
            <a:off x="7885509" y="5883276"/>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5EF2332-01BF-834F-8236-50238282D533}"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Assumption for Causal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03200" y="1993900"/>
                <a:ext cx="8589926" cy="4689310"/>
              </a:xfrm>
            </p:spPr>
            <p:txBody>
              <a:bodyPr>
                <a:normAutofit/>
              </a:bodyPr>
              <a:lstStyle/>
              <a:p>
                <a:pPr lvl="1"/>
                <a:r>
                  <a:rPr sz="2000" b="1" dirty="0"/>
                  <a:t>Average </a:t>
                </a:r>
                <a:r>
                  <a:rPr lang="fr-FR" sz="2000" b="1" dirty="0"/>
                  <a:t>C</a:t>
                </a:r>
                <a:r>
                  <a:rPr sz="2000" b="1" dirty="0" err="1"/>
                  <a:t>ausal</a:t>
                </a:r>
                <a:r>
                  <a:rPr sz="2000" b="1" dirty="0"/>
                  <a:t> </a:t>
                </a:r>
                <a:r>
                  <a:rPr lang="fr-FR" sz="2000" b="1" dirty="0" err="1"/>
                  <a:t>Ef</a:t>
                </a:r>
                <a:r>
                  <a:rPr sz="2000" b="1" dirty="0" err="1"/>
                  <a:t>fect</a:t>
                </a:r>
                <a:r>
                  <a:rPr sz="2000" b="1" dirty="0"/>
                  <a:t> </a:t>
                </a:r>
                <a:r>
                  <a:rPr lang="fr-FR" sz="2000" b="1" dirty="0"/>
                  <a:t>(ACE) </a:t>
                </a:r>
                <a:r>
                  <a:rPr sz="2000" dirty="0"/>
                  <a:t>: </a:t>
                </a:r>
                <a14:m>
                  <m:oMath xmlns:m="http://schemas.openxmlformats.org/officeDocument/2006/math">
                    <m:r>
                      <a:rPr sz="2000">
                        <a:latin typeface="Cambria Math" panose="02040503050406030204" pitchFamily="18" charset="0"/>
                      </a:rPr>
                      <m:t>𝐸</m:t>
                    </m:r>
                    <m:r>
                      <a:rPr sz="2000">
                        <a:latin typeface="Cambria Math" panose="02040503050406030204" pitchFamily="18" charset="0"/>
                      </a:rPr>
                      <m:t>[</m:t>
                    </m:r>
                    <m:r>
                      <a:rPr sz="2000">
                        <a:latin typeface="Cambria Math" panose="02040503050406030204" pitchFamily="18" charset="0"/>
                      </a:rPr>
                      <m:t>𝑌</m:t>
                    </m:r>
                    <m:r>
                      <a:rPr sz="2000">
                        <a:latin typeface="Cambria Math" panose="02040503050406030204" pitchFamily="18" charset="0"/>
                      </a:rPr>
                      <m:t>(</m:t>
                    </m:r>
                    <m:r>
                      <a:rPr sz="2000">
                        <a:latin typeface="Cambria Math" panose="02040503050406030204" pitchFamily="18" charset="0"/>
                      </a:rPr>
                      <m:t>𝑋</m:t>
                    </m:r>
                    <m:r>
                      <a:rPr sz="2000">
                        <a:latin typeface="Cambria Math" panose="02040503050406030204" pitchFamily="18" charset="0"/>
                      </a:rPr>
                      <m:t>=</m:t>
                    </m:r>
                    <m:r>
                      <a:rPr sz="2000">
                        <a:latin typeface="Cambria Math" panose="02040503050406030204" pitchFamily="18" charset="0"/>
                      </a:rPr>
                      <m:t>𝑥</m:t>
                    </m:r>
                    <m:r>
                      <a:rPr sz="2000">
                        <a:latin typeface="Cambria Math" panose="02040503050406030204" pitchFamily="18" charset="0"/>
                      </a:rPr>
                      <m:t>+</m:t>
                    </m:r>
                    <m:r>
                      <a:rPr sz="2000">
                        <a:latin typeface="Cambria Math" panose="02040503050406030204" pitchFamily="18" charset="0"/>
                      </a:rPr>
                      <m:t>1</m:t>
                    </m:r>
                    <m:r>
                      <a:rPr sz="2000">
                        <a:latin typeface="Cambria Math" panose="02040503050406030204" pitchFamily="18" charset="0"/>
                      </a:rPr>
                      <m:t>)−</m:t>
                    </m:r>
                    <m:r>
                      <a:rPr sz="2000">
                        <a:latin typeface="Cambria Math" panose="02040503050406030204" pitchFamily="18" charset="0"/>
                      </a:rPr>
                      <m:t>𝑌</m:t>
                    </m:r>
                    <m:r>
                      <a:rPr sz="2000">
                        <a:latin typeface="Cambria Math" panose="02040503050406030204" pitchFamily="18" charset="0"/>
                      </a:rPr>
                      <m:t>(</m:t>
                    </m:r>
                    <m:r>
                      <a:rPr sz="2000">
                        <a:latin typeface="Cambria Math" panose="02040503050406030204" pitchFamily="18" charset="0"/>
                      </a:rPr>
                      <m:t>𝑋</m:t>
                    </m:r>
                    <m:r>
                      <a:rPr sz="2000">
                        <a:latin typeface="Cambria Math" panose="02040503050406030204" pitchFamily="18" charset="0"/>
                      </a:rPr>
                      <m:t>=</m:t>
                    </m:r>
                    <m:r>
                      <a:rPr sz="2000">
                        <a:latin typeface="Cambria Math" panose="02040503050406030204" pitchFamily="18" charset="0"/>
                      </a:rPr>
                      <m:t>𝑥</m:t>
                    </m:r>
                    <m:r>
                      <a:rPr sz="2000">
                        <a:latin typeface="Cambria Math" panose="02040503050406030204" pitchFamily="18" charset="0"/>
                      </a:rPr>
                      <m:t>)]</m:t>
                    </m:r>
                  </m:oMath>
                </a14:m>
                <a:endParaRPr lang="fr-FR" sz="2000" dirty="0"/>
              </a:p>
              <a:p>
                <a:pPr lvl="2"/>
                <a:r>
                  <a:rPr lang="en-US" sz="1800" dirty="0"/>
                  <a:t>Homogeneity : the effect of X on Y is assumed constant in all individuals</a:t>
                </a:r>
              </a:p>
              <a:p>
                <a:pPr lvl="2"/>
                <a:r>
                  <a:rPr lang="en-US" sz="1800" dirty="0"/>
                  <a:t>Linearity : the effect of X on Y is assumed linear</a:t>
                </a:r>
              </a:p>
              <a:p>
                <a:pPr lvl="2"/>
                <a:r>
                  <a:rPr lang="en-US" sz="1800" dirty="0"/>
                  <a:t>No effect modification : the effect of X on Y is assumed not to depend on U</a:t>
                </a:r>
              </a:p>
              <a:p>
                <a:pPr marL="450000" lvl="1" indent="0">
                  <a:buNone/>
                </a:pPr>
                <a:endParaRPr sz="2000" dirty="0"/>
              </a:p>
              <a:p>
                <a:pPr lvl="1"/>
                <a:r>
                  <a:rPr sz="2000" b="1" dirty="0"/>
                  <a:t>Local average causal effect</a:t>
                </a:r>
                <a:r>
                  <a:rPr sz="2000" dirty="0"/>
                  <a:t> / compiler average causal effect</a:t>
                </a:r>
                <a:endParaRPr lang="fr-FR" sz="2000" dirty="0"/>
              </a:p>
              <a:p>
                <a:pPr lvl="2"/>
                <a:r>
                  <a:rPr sz="1800" dirty="0"/>
                  <a:t>Monotonicity : the effect of G on X is the same direction for all individuals</a:t>
                </a:r>
              </a:p>
              <a:p>
                <a:pPr lvl="2"/>
                <a:r>
                  <a:rPr sz="1800" dirty="0"/>
                  <a:t>Genetic “compliers” are individuals in pop for whom genetic variant affects the risk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03200" y="1993900"/>
                <a:ext cx="8589926" cy="4689310"/>
              </a:xfrm>
              <a:blipFill>
                <a:blip r:embed="rId3"/>
                <a:stretch>
                  <a:fillRect/>
                </a:stretch>
              </a:blipFill>
            </p:spPr>
            <p:txBody>
              <a:bodyPr/>
              <a:lstStyle/>
              <a:p>
                <a:r>
                  <a:rPr lang="fr-FR">
                    <a:noFill/>
                  </a:rPr>
                  <a:t> </a:t>
                </a:r>
              </a:p>
            </p:txBody>
          </p:sp>
        </mc:Fallback>
      </mc:AlternateContent>
      <p:sp>
        <p:nvSpPr>
          <p:cNvPr id="5" name="Espace réservé du numéro de diapositive 3"/>
          <p:cNvSpPr txBox="1">
            <a:spLocks/>
          </p:cNvSpPr>
          <p:nvPr/>
        </p:nvSpPr>
        <p:spPr>
          <a:xfrm>
            <a:off x="7885509" y="5883276"/>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5EF2332-01BF-834F-8236-50238282D533}"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Bradford-Hill’s Criteria</a:t>
            </a:r>
          </a:p>
        </p:txBody>
      </p:sp>
      <p:sp>
        <p:nvSpPr>
          <p:cNvPr id="3" name="Content Placeholder 2"/>
          <p:cNvSpPr>
            <a:spLocks noGrp="1"/>
          </p:cNvSpPr>
          <p:nvPr>
            <p:ph idx="1"/>
          </p:nvPr>
        </p:nvSpPr>
        <p:spPr>
          <a:xfrm>
            <a:off x="304800" y="1828800"/>
            <a:ext cx="8145868" cy="4648200"/>
          </a:xfrm>
        </p:spPr>
        <p:txBody>
          <a:bodyPr>
            <a:normAutofit/>
          </a:bodyPr>
          <a:lstStyle/>
          <a:p>
            <a:pPr lvl="1"/>
            <a:r>
              <a:rPr dirty="0"/>
              <a:t>Plausibility (function of genetic variant (G) acts related to the risk fact / outcome ?)</a:t>
            </a:r>
            <a:br>
              <a:rPr dirty="0"/>
            </a:br>
            <a:endParaRPr dirty="0"/>
          </a:p>
          <a:p>
            <a:pPr lvl="1"/>
            <a:r>
              <a:rPr dirty="0"/>
              <a:t>Consistency (is same direction of causal effect predicted by multiple G ?)</a:t>
            </a:r>
            <a:br>
              <a:rPr dirty="0"/>
            </a:br>
            <a:endParaRPr dirty="0"/>
          </a:p>
          <a:p>
            <a:pPr lvl="1"/>
            <a:r>
              <a:rPr dirty="0"/>
              <a:t>Biological gradient (dose-response relationship to G association with risk fact and outcome ?)</a:t>
            </a:r>
            <a:br>
              <a:rPr dirty="0"/>
            </a:br>
            <a:endParaRPr dirty="0"/>
          </a:p>
          <a:p>
            <a:pPr lvl="1"/>
            <a:r>
              <a:rPr dirty="0"/>
              <a:t>Strength (G explain much variance in the risk factor ?)</a:t>
            </a:r>
            <a:br>
              <a:rPr dirty="0"/>
            </a:br>
            <a:endParaRPr dirty="0"/>
          </a:p>
          <a:p>
            <a:pPr lvl="1"/>
            <a:r>
              <a:rPr dirty="0"/>
              <a:t>Specificity (G association with many risk fact / outcomes ?)</a:t>
            </a:r>
            <a:br>
              <a:rPr dirty="0"/>
            </a:br>
            <a:endParaRPr dirty="0"/>
          </a:p>
          <a:p>
            <a:pPr lvl="1"/>
            <a:r>
              <a:rPr dirty="0"/>
              <a:t>Coherence (causal relation concordant with observational data ?)</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Methods on Individual Level Data</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Ratio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4091" y="1732450"/>
                <a:ext cx="8515109" cy="4150826"/>
              </a:xfrm>
            </p:spPr>
            <p:txBody>
              <a:bodyPr>
                <a:normAutofit fontScale="92500" lnSpcReduction="20000"/>
              </a:bodyPr>
              <a:lstStyle/>
              <a:p>
                <a:pPr marL="0" lvl="0" indent="0" algn="ctr">
                  <a:lnSpc>
                    <a:spcPct val="160000"/>
                  </a:lnSpc>
                  <a:buNone/>
                </a:pPr>
                <a:r>
                  <a:rPr lang="fr-FR" dirty="0"/>
                  <a:t>Genetic association estimates are related via a simple linear regression model</a:t>
                </a:r>
                <a:br>
                  <a:rPr lang="fr-FR" dirty="0"/>
                </a:br>
                <a14:m>
                  <m:oMath xmlns:m="http://schemas.openxmlformats.org/officeDocument/2006/math">
                    <m:r>
                      <a:rPr lang="fr-FR">
                        <a:latin typeface="Cambria Math" panose="02040503050406030204" pitchFamily="18" charset="0"/>
                      </a:rPr>
                      <m:t>(</m:t>
                    </m:r>
                    <m:r>
                      <a:rPr lang="fr-FR">
                        <a:latin typeface="Cambria Math" panose="02040503050406030204" pitchFamily="18" charset="0"/>
                      </a:rPr>
                      <m:t>1</m:t>
                    </m:r>
                    <m:r>
                      <a:rPr lang="fr-FR">
                        <a:latin typeface="Cambria Math" panose="02040503050406030204" pitchFamily="18" charset="0"/>
                      </a:rPr>
                      <m:t>)  </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𝒀</m:t>
                            </m:r>
                          </m:e>
                          <m:sub>
                            <m:r>
                              <a:rPr lang="ar-AE" b="1" i="1">
                                <a:latin typeface="Cambria Math" panose="02040503050406030204" pitchFamily="18" charset="0"/>
                              </a:rPr>
                              <m:t>𝒋</m:t>
                            </m:r>
                          </m:sub>
                        </m:sSub>
                      </m:sub>
                    </m:sSub>
                    <m:r>
                      <a:rPr lang="ar-AE" b="1">
                        <a:latin typeface="Cambria Math" panose="02040503050406030204" pitchFamily="18" charset="0"/>
                      </a:rPr>
                      <m:t>=</m:t>
                    </m:r>
                    <m:r>
                      <a:rPr lang="ar-AE" b="1" i="1">
                        <a:latin typeface="Cambria Math" panose="02040503050406030204" pitchFamily="18" charset="0"/>
                      </a:rPr>
                      <m:t>𝜽</m:t>
                    </m:r>
                    <m:r>
                      <a:rPr lang="ar-AE" b="1">
                        <a:latin typeface="Cambria Math" panose="02040503050406030204" pitchFamily="18" charset="0"/>
                      </a:rPr>
                      <m:t>×</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𝑿</m:t>
                            </m:r>
                          </m:e>
                          <m:sub>
                            <m:r>
                              <a:rPr lang="ar-AE" b="1" i="1">
                                <a:latin typeface="Cambria Math" panose="02040503050406030204" pitchFamily="18" charset="0"/>
                              </a:rPr>
                              <m:t>𝒋</m:t>
                            </m:r>
                          </m:sub>
                        </m:sSub>
                      </m:sub>
                    </m:sSub>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𝜺</m:t>
                        </m:r>
                      </m:e>
                      <m:sub>
                        <m:r>
                          <a:rPr lang="ar-AE" b="1" i="1">
                            <a:latin typeface="Cambria Math" panose="02040503050406030204" pitchFamily="18" charset="0"/>
                          </a:rPr>
                          <m:t>𝒋</m:t>
                        </m:r>
                      </m:sub>
                    </m:sSub>
                  </m:oMath>
                </a14:m>
                <a:r>
                  <a:rPr lang="ar-AE" b="1" dirty="0"/>
                  <a:t> </a:t>
                </a:r>
                <a:endParaRPr lang="fr-FR" b="1" dirty="0"/>
              </a:p>
              <a:p>
                <a:pPr lvl="1"/>
                <a:r>
                  <a:rPr lang="fr-FR" dirty="0"/>
                  <a:t>where </a:t>
                </a:r>
                <a14:m>
                  <m:oMath xmlns:m="http://schemas.openxmlformats.org/officeDocument/2006/math">
                    <m:r>
                      <a:rPr lang="fr-FR">
                        <a:latin typeface="Cambria Math" panose="02040503050406030204" pitchFamily="18" charset="0"/>
                      </a:rPr>
                      <m:t>𝑣𝑎𝑟</m:t>
                    </m:r>
                    <m:d>
                      <m:dPr>
                        <m:ctrlPr>
                          <a:rPr lang="fr-FR"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e>
                    </m:d>
                    <m:r>
                      <a:rPr lang="ar-AE">
                        <a:latin typeface="Cambria Math" panose="02040503050406030204" pitchFamily="18" charset="0"/>
                      </a:rPr>
                      <m:t>=</m:t>
                    </m:r>
                    <m:r>
                      <a:rPr lang="ar-AE">
                        <a:latin typeface="Cambria Math" panose="02040503050406030204" pitchFamily="18" charset="0"/>
                      </a:rPr>
                      <m:t>𝑠</m:t>
                    </m:r>
                    <m:sSup>
                      <m:sSupPr>
                        <m:ctrlPr>
                          <a:rPr lang="ar-AE" i="1">
                            <a:latin typeface="Cambria Math" panose="02040503050406030204" pitchFamily="18" charset="0"/>
                          </a:rPr>
                        </m:ctrlPr>
                      </m:sSupPr>
                      <m:e>
                        <m:r>
                          <a:rPr lang="ar-AE">
                            <a:latin typeface="Cambria Math" panose="02040503050406030204" pitchFamily="18" charset="0"/>
                          </a:rPr>
                          <m:t>𝑒</m:t>
                        </m:r>
                      </m:e>
                      <m:sup>
                        <m:r>
                          <a:rPr lang="ar-AE">
                            <a:latin typeface="Cambria Math" panose="02040503050406030204" pitchFamily="18" charset="0"/>
                          </a:rPr>
                          <m:t>2</m:t>
                        </m:r>
                      </m:sup>
                    </m:sSup>
                    <m:d>
                      <m:dPr>
                        <m:ctrlPr>
                          <a:rPr lang="ar-AE" i="1">
                            <a:latin typeface="Cambria Math" panose="02040503050406030204" pitchFamily="18" charset="0"/>
                          </a:rPr>
                        </m:ctrlPr>
                      </m:dPr>
                      <m:e>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e>
                    </m:d>
                  </m:oMath>
                </a14:m>
                <a:endParaRPr lang="fr-FR" dirty="0"/>
              </a:p>
              <a:p>
                <a:pPr lvl="1"/>
                <a:r>
                  <a:rPr lang="fr-FR" dirty="0" err="1"/>
                  <a:t>Genetic</a:t>
                </a:r>
                <a:r>
                  <a:rPr lang="fr-FR" dirty="0"/>
                  <a:t> association with the outcome equals to a causal effect </a:t>
                </a:r>
                <a14:m>
                  <m:oMath xmlns:m="http://schemas.openxmlformats.org/officeDocument/2006/math">
                    <m:r>
                      <a:rPr lang="fr-FR">
                        <a:latin typeface="Cambria Math" panose="02040503050406030204" pitchFamily="18" charset="0"/>
                      </a:rPr>
                      <m:t>𝜃</m:t>
                    </m:r>
                  </m:oMath>
                </a14:m>
                <a:r>
                  <a:rPr lang="fr-FR" dirty="0"/>
                  <a:t> times genetic </a:t>
                </a:r>
                <a:r>
                  <a:rPr lang="fr-FR" dirty="0" err="1"/>
                  <a:t>association</a:t>
                </a:r>
                <a:r>
                  <a:rPr lang="fr-FR" dirty="0"/>
                  <a:t> with the exposure.</a:t>
                </a:r>
              </a:p>
              <a:p>
                <a:pPr lvl="1"/>
                <a:r>
                  <a:rPr lang="fr-FR" dirty="0"/>
                  <a:t>Interpretation : </a:t>
                </a:r>
                <a14:m>
                  <m:oMath xmlns:m="http://schemas.openxmlformats.org/officeDocument/2006/math">
                    <m:r>
                      <a:rPr lang="fr-FR" b="1" i="1">
                        <a:latin typeface="Cambria Math" panose="02040503050406030204" pitchFamily="18" charset="0"/>
                      </a:rPr>
                      <m:t>𝛉</m:t>
                    </m:r>
                  </m:oMath>
                </a14:m>
                <a:r>
                  <a:rPr lang="fr-FR" b="1" dirty="0"/>
                  <a:t> is increase in Y when we intervene and change X by 1 unite</a:t>
                </a:r>
                <a:r>
                  <a:rPr lang="fr-FR" dirty="0"/>
                  <a:t>.</a:t>
                </a:r>
              </a:p>
              <a:p>
                <a:pPr lvl="1"/>
                <a:r>
                  <a:rPr lang="fr-FR" dirty="0"/>
                  <a:t>linearity assumption : X linearly affects Y</a:t>
                </a:r>
              </a:p>
              <a:p>
                <a:pPr lvl="1"/>
                <a14:m>
                  <m:oMath xmlns:m="http://schemas.openxmlformats.org/officeDocument/2006/math">
                    <m:sSub>
                      <m:sSubPr>
                        <m:ctrlPr>
                          <a:rPr lang="ar-AE" i="1">
                            <a:latin typeface="Cambria Math" panose="02040503050406030204" pitchFamily="18" charset="0"/>
                          </a:rPr>
                        </m:ctrlPr>
                      </m:sSubPr>
                      <m:e>
                        <m:r>
                          <a:rPr lang="ar-AE" b="0" i="1" smtClean="0">
                            <a:latin typeface="Cambria Math" panose="02040503050406030204" pitchFamily="18" charset="0"/>
                          </a:rPr>
                          <m:t>𝛽</m:t>
                        </m:r>
                      </m:e>
                      <m:sub>
                        <m:r>
                          <a:rPr lang="ar-AE">
                            <a:latin typeface="Cambria Math" panose="02040503050406030204" pitchFamily="18" charset="0"/>
                          </a:rPr>
                          <m:t>𝑦</m:t>
                        </m:r>
                      </m:sub>
                    </m:sSub>
                    <m:r>
                      <a:rPr lang="ar-AE">
                        <a:latin typeface="Cambria Math" panose="02040503050406030204" pitchFamily="18" charset="0"/>
                      </a:rPr>
                      <m:t>=</m:t>
                    </m:r>
                    <m:r>
                      <a:rPr lang="ar-AE">
                        <a:latin typeface="Cambria Math" panose="02040503050406030204" pitchFamily="18" charset="0"/>
                      </a:rPr>
                      <m:t>0</m:t>
                    </m:r>
                    <m:r>
                      <a:rPr lang="ar-AE">
                        <a:latin typeface="Cambria Math" panose="02040503050406030204" pitchFamily="18" charset="0"/>
                      </a:rPr>
                      <m:t>&lt;=&gt;</m:t>
                    </m:r>
                    <m:r>
                      <a:rPr lang="ar-AE">
                        <a:latin typeface="Cambria Math" panose="02040503050406030204" pitchFamily="18" charset="0"/>
                      </a:rPr>
                      <m:t>𝜃</m:t>
                    </m:r>
                    <m:r>
                      <a:rPr lang="ar-AE">
                        <a:latin typeface="Cambria Math" panose="02040503050406030204" pitchFamily="18" charset="0"/>
                      </a:rPr>
                      <m:t>=</m:t>
                    </m:r>
                    <m:r>
                      <a:rPr lang="ar-AE">
                        <a:latin typeface="Cambria Math" panose="02040503050406030204" pitchFamily="18" charset="0"/>
                      </a:rPr>
                      <m:t>0</m:t>
                    </m:r>
                  </m:oMath>
                </a14:m>
                <a:endParaRPr lang="ar-AE" dirty="0"/>
              </a:p>
              <a:p>
                <a:pPr marL="0" lvl="0" indent="0" algn="ctr">
                  <a:buNone/>
                </a:pPr>
                <a:r>
                  <a:rPr lang="fr-FR" b="1" dirty="0"/>
                  <a:t>Ratio estimate for variant j     </a:t>
                </a:r>
                <a14:m>
                  <m:oMath xmlns:m="http://schemas.openxmlformats.org/officeDocument/2006/math">
                    <m:r>
                      <a:rPr lang="fr-FR">
                        <a:latin typeface="Cambria Math" panose="02040503050406030204" pitchFamily="18" charset="0"/>
                      </a:rPr>
                      <m:t>(</m:t>
                    </m:r>
                    <m:r>
                      <a:rPr lang="fr-FR">
                        <a:latin typeface="Cambria Math" panose="02040503050406030204" pitchFamily="18" charset="0"/>
                      </a:rPr>
                      <m:t>2</m:t>
                    </m:r>
                    <m:r>
                      <a:rPr lang="fr-FR">
                        <a:latin typeface="Cambria Math" panose="02040503050406030204" pitchFamily="18" charset="0"/>
                      </a:rPr>
                      <m:t>)  </m:t>
                    </m:r>
                    <m:sSub>
                      <m:sSubPr>
                        <m:ctrlPr>
                          <a:rPr lang="ar-AE" i="1">
                            <a:latin typeface="Cambria Math" panose="02040503050406030204" pitchFamily="18" charset="0"/>
                          </a:rPr>
                        </m:ctrlPr>
                      </m:sSubPr>
                      <m:e>
                        <m:r>
                          <a:rPr lang="ar-AE">
                            <a:latin typeface="Cambria Math" panose="02040503050406030204" pitchFamily="18" charset="0"/>
                          </a:rPr>
                          <m:t>𝜃</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f>
                      <m:fPr>
                        <m:ctrlPr>
                          <a:rPr lang="ar-AE" i="1">
                            <a:latin typeface="Cambria Math" panose="02040503050406030204" pitchFamily="18" charset="0"/>
                          </a:rPr>
                        </m:ctrlPr>
                      </m:fPr>
                      <m:num>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num>
                      <m:den>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den>
                    </m:f>
                  </m:oMath>
                </a14:m>
                <a:endParaRPr lang="fr-FR" b="1" dirty="0"/>
              </a:p>
              <a:p>
                <a:pPr marL="0" lvl="0" indent="0">
                  <a:buNone/>
                </a:pPr>
                <a:endParaRPr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4091" y="1732450"/>
                <a:ext cx="8515109" cy="4150826"/>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15</a:t>
            </a:fld>
            <a:endParaRPr lang="en-US"/>
          </a:p>
        </p:txBody>
      </p:sp>
      <mc:AlternateContent xmlns:mc="http://schemas.openxmlformats.org/markup-compatibility/2006" xmlns:a14="http://schemas.microsoft.com/office/drawing/2010/main">
        <mc:Choice Requires="a14">
          <p:sp>
            <p:nvSpPr>
              <p:cNvPr id="5" name="Rectangle 4"/>
              <p:cNvSpPr/>
              <p:nvPr/>
            </p:nvSpPr>
            <p:spPr>
              <a:xfrm>
                <a:off x="0" y="5883276"/>
                <a:ext cx="7670800" cy="966547"/>
              </a:xfrm>
              <a:prstGeom prst="rect">
                <a:avLst/>
              </a:prstGeom>
            </p:spPr>
            <p:txBody>
              <a:bodyPr wrap="square">
                <a:spAutoFit/>
              </a:bodyPr>
              <a:lstStyle/>
              <a:p>
                <a:r>
                  <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causal effect of the risk factor X on the continuous </a:t>
                </a:r>
                <a:r>
                  <a:rPr lang="fr-FR" sz="16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outcome</a:t>
                </a:r>
                <a:r>
                  <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Y can be estimated as the per allele genetic association with the outcome </a:t>
                </a:r>
                <a14:m>
                  <m:oMath xmlns:m="http://schemas.openxmlformats.org/officeDocument/2006/math">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acc>
                          <m:accPr>
                            <m:chr m:val="̂"/>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acc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𝛽</m:t>
                            </m:r>
                          </m:e>
                        </m:acc>
                      </m:e>
                      <m:sub>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𝑌</m:t>
                            </m:r>
                          </m:e>
                          <m:sub>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𝑗</m:t>
                            </m:r>
                          </m:sub>
                        </m:sSub>
                      </m:sub>
                    </m:sSub>
                  </m:oMath>
                </a14:m>
                <a:r>
                  <a:rPr lang="ar-AE"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divided by the per allele genetic association with the risk factor </a:t>
                </a:r>
                <a14:m>
                  <m:oMath xmlns:m="http://schemas.openxmlformats.org/officeDocument/2006/math">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acc>
                          <m:accPr>
                            <m:chr m:val="̂"/>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acc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𝛽</m:t>
                            </m:r>
                          </m:e>
                        </m:acc>
                      </m:e>
                      <m:sub>
                        <m:sSub>
                          <m:sSubPr>
                            <m:ctrlPr>
                              <a:rPr lang="ar-AE" sz="1600" i="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ctrlPr>
                          </m:sSubPr>
                          <m:e>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𝑋</m:t>
                            </m:r>
                          </m:e>
                          <m:sub>
                            <m:r>
                              <a:rPr lang="ar-AE" sz="16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Cambria Math" panose="02040503050406030204" pitchFamily="18" charset="0"/>
                              </a:rPr>
                              <m:t>𝑗</m:t>
                            </m:r>
                          </m:sub>
                        </m:sSub>
                      </m:sub>
                    </m:sSub>
                  </m:oMath>
                </a14:m>
                <a:r>
                  <a:rPr lang="fr-FR"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mc:Choice>
        <mc:Fallback xmlns="">
          <p:sp>
            <p:nvSpPr>
              <p:cNvPr id="5" name="Rectangle 4"/>
              <p:cNvSpPr>
                <a:spLocks noRot="1" noChangeAspect="1" noMove="1" noResize="1" noEditPoints="1" noAdjustHandles="1" noChangeArrowheads="1" noChangeShapeType="1" noTextEdit="1"/>
              </p:cNvSpPr>
              <p:nvPr/>
            </p:nvSpPr>
            <p:spPr>
              <a:xfrm>
                <a:off x="0" y="5883276"/>
                <a:ext cx="7670800" cy="966547"/>
              </a:xfrm>
              <a:prstGeom prst="rect">
                <a:avLst/>
              </a:prstGeom>
              <a:blipFill>
                <a:blip r:embed="rId4"/>
                <a:stretch>
                  <a:fillRect/>
                </a:stretch>
              </a:blipFill>
            </p:spPr>
            <p:txBody>
              <a:bodyPr/>
              <a:lstStyle/>
              <a:p>
                <a:r>
                  <a:rPr lang="fr-FR">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Ratio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7500" y="1732450"/>
                <a:ext cx="8509000" cy="4888269"/>
              </a:xfrm>
            </p:spPr>
            <p:txBody>
              <a:bodyPr>
                <a:normAutofit fontScale="85000" lnSpcReduction="20000"/>
              </a:bodyPr>
              <a:lstStyle/>
              <a:p>
                <a:pPr marL="0" lvl="0" indent="0" algn="just">
                  <a:buNone/>
                </a:pPr>
                <a:r>
                  <a:rPr lang="fr-FR" dirty="0"/>
                  <a:t>The standard error of the causal estimate can be calculated simply as the standard error of the genetic association with the outcome </a:t>
                </a:r>
                <a14:m>
                  <m:oMath xmlns:m="http://schemas.openxmlformats.org/officeDocument/2006/math">
                    <m:r>
                      <a:rPr lang="fr-FR">
                        <a:latin typeface="Cambria Math" panose="02040503050406030204" pitchFamily="18" charset="0"/>
                      </a:rPr>
                      <m:t>𝑠𝑒</m:t>
                    </m:r>
                    <m:r>
                      <a:rPr lang="fr-FR">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oMath>
                </a14:m>
                <a:r>
                  <a:rPr lang="ar-AE" dirty="0"/>
                  <a:t> </a:t>
                </a:r>
                <a:r>
                  <a:rPr lang="fr-FR" dirty="0"/>
                  <a:t>divided by the genetic association with the risk factor </a:t>
                </a: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oMath>
                </a14:m>
                <a:r>
                  <a:rPr lang="ar-AE" dirty="0"/>
                  <a:t>. </a:t>
                </a:r>
                <a:r>
                  <a:rPr lang="fr-FR" dirty="0"/>
                  <a:t>This is the simplest form of the standard error, and is the first-order term from a delta method expansion for the standard error of a ratio.</a:t>
                </a:r>
              </a:p>
              <a:p>
                <a:pPr marL="0" lvl="0" indent="0">
                  <a:buNone/>
                </a:pPr>
                <a:r>
                  <a:rPr lang="fr-FR" b="1" dirty="0"/>
                  <a:t>Standard error of ratio estimate (first order)</a:t>
                </a:r>
              </a:p>
              <a:p>
                <a:pPr marL="0" lvl="0" indent="0">
                  <a:buNone/>
                </a:pPr>
                <a14:m>
                  <m:oMathPara xmlns:m="http://schemas.openxmlformats.org/officeDocument/2006/math">
                    <m:oMathParaPr>
                      <m:jc m:val="center"/>
                    </m:oMathParaPr>
                    <m:oMath xmlns:m="http://schemas.openxmlformats.org/officeDocument/2006/math">
                      <m:r>
                        <a:rPr lang="fr-FR">
                          <a:latin typeface="Cambria Math" panose="02040503050406030204" pitchFamily="18" charset="0"/>
                        </a:rPr>
                        <m:t>(</m:t>
                      </m:r>
                      <m:r>
                        <a:rPr lang="fr-FR">
                          <a:latin typeface="Cambria Math" panose="02040503050406030204" pitchFamily="18" charset="0"/>
                        </a:rPr>
                        <m:t>3</m:t>
                      </m:r>
                      <m:r>
                        <a:rPr lang="fr-FR">
                          <a:latin typeface="Cambria Math" panose="02040503050406030204" pitchFamily="18" charset="0"/>
                        </a:rPr>
                        <m:t>)  </m:t>
                      </m:r>
                      <m:r>
                        <a:rPr lang="fr-FR">
                          <a:latin typeface="Cambria Math" panose="02040503050406030204" pitchFamily="18" charset="0"/>
                        </a:rPr>
                        <m:t>𝑠</m:t>
                      </m:r>
                      <m:sSub>
                        <m:sSubPr>
                          <m:ctrlPr>
                            <a:rPr lang="ar-AE" i="1">
                              <a:latin typeface="Cambria Math" panose="02040503050406030204" pitchFamily="18" charset="0"/>
                            </a:rPr>
                          </m:ctrlPr>
                        </m:sSubPr>
                        <m:e>
                          <m:r>
                            <a:rPr lang="ar-AE">
                              <a:latin typeface="Cambria Math" panose="02040503050406030204" pitchFamily="18" charset="0"/>
                            </a:rPr>
                            <m:t>𝑒</m:t>
                          </m:r>
                        </m:e>
                        <m:sub>
                          <m:r>
                            <a:rPr lang="ar-AE">
                              <a:latin typeface="Cambria Math" panose="02040503050406030204" pitchFamily="18" charset="0"/>
                            </a:rPr>
                            <m:t>𝑓𝑖𝑟𝑠𝑡</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𝜃</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f>
                        <m:fPr>
                          <m:ctrlPr>
                            <a:rPr lang="ar-AE" i="1">
                              <a:latin typeface="Cambria Math" panose="02040503050406030204" pitchFamily="18" charset="0"/>
                            </a:rPr>
                          </m:ctrlPr>
                        </m:fPr>
                        <m:num>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num>
                        <m:den>
                          <m:d>
                            <m:dPr>
                              <m:begChr m:val="|"/>
                              <m:endChr m:val="|"/>
                              <m:ctrlPr>
                                <a:rPr lang="ar-AE" b="0" i="1" smtClean="0">
                                  <a:latin typeface="Cambria Math" panose="02040503050406030204" pitchFamily="18" charset="0"/>
                                </a:rPr>
                              </m:ctrlPr>
                            </m:dPr>
                            <m:e>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e>
                          </m:d>
                        </m:den>
                      </m:f>
                    </m:oMath>
                  </m:oMathPara>
                </a14:m>
                <a:endParaRPr lang="ar-AE" b="1" dirty="0"/>
              </a:p>
              <a:p>
                <a:pPr marL="0" lvl="0" indent="0" algn="just">
                  <a:buNone/>
                </a:pPr>
                <a:r>
                  <a:rPr lang="fr-FR" dirty="0"/>
                  <a:t>The above approximation does not account for the uncertainty in the denominator of the ratio estimate. This can be taken into account using the second term of the delta method expansion:</a:t>
                </a:r>
              </a:p>
              <a:p>
                <a:pPr marL="0" lvl="0" indent="0">
                  <a:buNone/>
                </a:pPr>
                <a:r>
                  <a:rPr lang="fr-FR" b="1" dirty="0"/>
                  <a:t>Standard error of ratio estimate (second order)</a:t>
                </a:r>
                <a:br>
                  <a:rPr lang="fr-FR" dirty="0"/>
                </a:br>
                <a:endParaRPr lang="fr-FR" dirty="0"/>
              </a:p>
              <a:p>
                <a:pPr marL="0" lvl="0" indent="0">
                  <a:buNone/>
                </a:pPr>
                <a14:m>
                  <m:oMathPara xmlns:m="http://schemas.openxmlformats.org/officeDocument/2006/math">
                    <m:oMathParaPr>
                      <m:jc m:val="center"/>
                    </m:oMathParaPr>
                    <m:oMath xmlns:m="http://schemas.openxmlformats.org/officeDocument/2006/math">
                      <m:r>
                        <a:rPr lang="fr-FR">
                          <a:latin typeface="Cambria Math" panose="02040503050406030204" pitchFamily="18" charset="0"/>
                        </a:rPr>
                        <m:t>(</m:t>
                      </m:r>
                      <m:r>
                        <a:rPr lang="fr-FR">
                          <a:latin typeface="Cambria Math" panose="02040503050406030204" pitchFamily="18" charset="0"/>
                        </a:rPr>
                        <m:t>4</m:t>
                      </m:r>
                      <m:r>
                        <a:rPr lang="fr-FR">
                          <a:latin typeface="Cambria Math" panose="02040503050406030204" pitchFamily="18" charset="0"/>
                        </a:rPr>
                        <m:t>)  </m:t>
                      </m:r>
                      <m:r>
                        <a:rPr lang="fr-FR">
                          <a:latin typeface="Cambria Math" panose="02040503050406030204" pitchFamily="18" charset="0"/>
                        </a:rPr>
                        <m:t>𝑠</m:t>
                      </m:r>
                      <m:sSub>
                        <m:sSubPr>
                          <m:ctrlPr>
                            <a:rPr lang="ar-AE" i="1">
                              <a:latin typeface="Cambria Math" panose="02040503050406030204" pitchFamily="18" charset="0"/>
                            </a:rPr>
                          </m:ctrlPr>
                        </m:sSubPr>
                        <m:e>
                          <m:r>
                            <a:rPr lang="ar-AE">
                              <a:latin typeface="Cambria Math" panose="02040503050406030204" pitchFamily="18" charset="0"/>
                            </a:rPr>
                            <m:t>𝑒</m:t>
                          </m:r>
                        </m:e>
                        <m:sub>
                          <m:r>
                            <a:rPr lang="ar-AE">
                              <a:latin typeface="Cambria Math" panose="02040503050406030204" pitchFamily="18" charset="0"/>
                            </a:rPr>
                            <m:t>𝑠𝑒𝑐𝑜𝑛𝑑</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𝜃</m:t>
                          </m:r>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rad>
                        <m:radPr>
                          <m:ctrlPr>
                            <a:rPr lang="ar-AE" i="1">
                              <a:latin typeface="Cambria Math" panose="02040503050406030204" pitchFamily="18" charset="0"/>
                            </a:rPr>
                          </m:ctrlPr>
                        </m:radPr>
                        <m:deg/>
                        <m:e>
                          <m:f>
                            <m:fPr>
                              <m:ctrlPr>
                                <a:rPr lang="ar-AE" i="1">
                                  <a:latin typeface="Cambria Math" panose="02040503050406030204" pitchFamily="18" charset="0"/>
                                </a:rPr>
                              </m:ctrlPr>
                            </m:fPr>
                            <m:num>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sSup>
                                <m:sSupPr>
                                  <m:ctrlPr>
                                    <a:rPr lang="ar-AE" i="1">
                                      <a:latin typeface="Cambria Math" panose="02040503050406030204" pitchFamily="18" charset="0"/>
                                    </a:rPr>
                                  </m:ctrlPr>
                                </m:sSupPr>
                                <m:e>
                                  <m:r>
                                    <a:rPr lang="ar-AE">
                                      <a:latin typeface="Cambria Math" panose="02040503050406030204" pitchFamily="18" charset="0"/>
                                    </a:rPr>
                                    <m:t>)</m:t>
                                  </m:r>
                                </m:e>
                                <m:sup>
                                  <m:r>
                                    <a:rPr lang="ar-AE">
                                      <a:latin typeface="Cambria Math" panose="02040503050406030204" pitchFamily="18" charset="0"/>
                                    </a:rPr>
                                    <m:t>2</m:t>
                                  </m:r>
                                </m:sup>
                              </m:sSup>
                            </m:num>
                            <m:den>
                              <m:sSubSup>
                                <m:sSubSupPr>
                                  <m:ctrlPr>
                                    <a:rPr lang="ar-AE" i="1">
                                      <a:latin typeface="Cambria Math" panose="02040503050406030204" pitchFamily="18" charset="0"/>
                                    </a:rPr>
                                  </m:ctrlPr>
                                </m:sSubSup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up>
                                  <m:r>
                                    <a:rPr lang="ar-AE">
                                      <a:latin typeface="Cambria Math" panose="02040503050406030204" pitchFamily="18" charset="0"/>
                                    </a:rPr>
                                    <m:t>2</m:t>
                                  </m:r>
                                </m:sup>
                              </m:sSubSup>
                            </m:den>
                          </m:f>
                          <m:r>
                            <a:rPr lang="ar-AE">
                              <a:latin typeface="Cambria Math" panose="02040503050406030204" pitchFamily="18" charset="0"/>
                            </a:rPr>
                            <m:t>+</m:t>
                          </m:r>
                          <m:f>
                            <m:fPr>
                              <m:ctrlPr>
                                <a:rPr lang="ar-AE" i="1">
                                  <a:latin typeface="Cambria Math" panose="02040503050406030204" pitchFamily="18" charset="0"/>
                                </a:rPr>
                              </m:ctrlPr>
                            </m:fPr>
                            <m:num>
                              <m:sSubSup>
                                <m:sSubSupPr>
                                  <m:ctrlPr>
                                    <a:rPr lang="ar-AE" i="1">
                                      <a:latin typeface="Cambria Math" panose="02040503050406030204" pitchFamily="18" charset="0"/>
                                    </a:rPr>
                                  </m:ctrlPr>
                                </m:sSubSup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up>
                                  <m:r>
                                    <a:rPr lang="ar-AE">
                                      <a:latin typeface="Cambria Math" panose="02040503050406030204" pitchFamily="18" charset="0"/>
                                    </a:rPr>
                                    <m:t>2</m:t>
                                  </m:r>
                                </m:sup>
                              </m:sSubSup>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sSup>
                                <m:sSupPr>
                                  <m:ctrlPr>
                                    <a:rPr lang="ar-AE" i="1">
                                      <a:latin typeface="Cambria Math" panose="02040503050406030204" pitchFamily="18" charset="0"/>
                                    </a:rPr>
                                  </m:ctrlPr>
                                </m:sSupPr>
                                <m:e>
                                  <m:r>
                                    <a:rPr lang="ar-AE">
                                      <a:latin typeface="Cambria Math" panose="02040503050406030204" pitchFamily="18" charset="0"/>
                                    </a:rPr>
                                    <m:t>)</m:t>
                                  </m:r>
                                </m:e>
                                <m:sup>
                                  <m:r>
                                    <a:rPr lang="ar-AE">
                                      <a:latin typeface="Cambria Math" panose="02040503050406030204" pitchFamily="18" charset="0"/>
                                    </a:rPr>
                                    <m:t>2</m:t>
                                  </m:r>
                                </m:sup>
                              </m:sSup>
                            </m:num>
                            <m:den>
                              <m:sSubSup>
                                <m:sSubSupPr>
                                  <m:ctrlPr>
                                    <a:rPr lang="ar-AE" i="1">
                                      <a:latin typeface="Cambria Math" panose="02040503050406030204" pitchFamily="18" charset="0"/>
                                    </a:rPr>
                                  </m:ctrlPr>
                                </m:sSubSup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up>
                                  <m:r>
                                    <a:rPr lang="ar-AE">
                                      <a:latin typeface="Cambria Math" panose="02040503050406030204" pitchFamily="18" charset="0"/>
                                    </a:rPr>
                                    <m:t>4</m:t>
                                  </m:r>
                                </m:sup>
                              </m:sSubSup>
                            </m:den>
                          </m:f>
                        </m:e>
                      </m:rad>
                    </m:oMath>
                  </m:oMathPara>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7500" y="1732450"/>
                <a:ext cx="8509000" cy="4888269"/>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Ratio Method</a:t>
            </a:r>
          </a:p>
        </p:txBody>
      </p:sp>
      <p:sp>
        <p:nvSpPr>
          <p:cNvPr id="3" name="Content Placeholder 2"/>
          <p:cNvSpPr>
            <a:spLocks noGrp="1"/>
          </p:cNvSpPr>
          <p:nvPr>
            <p:ph idx="1"/>
          </p:nvPr>
        </p:nvSpPr>
        <p:spPr>
          <a:xfrm>
            <a:off x="501650" y="1602825"/>
            <a:ext cx="8324850" cy="3870875"/>
          </a:xfrm>
        </p:spPr>
        <p:txBody>
          <a:bodyPr>
            <a:normAutofit fontScale="92500"/>
          </a:bodyPr>
          <a:lstStyle/>
          <a:p>
            <a:pPr marL="0" lvl="0" indent="0">
              <a:buNone/>
            </a:pPr>
            <a:r>
              <a:rPr lang="fr-FR" dirty="0"/>
              <a:t>In practice, in R</a:t>
            </a:r>
            <a:r>
              <a:rPr dirty="0"/>
              <a:t>,</a:t>
            </a:r>
            <a:r>
              <a:rPr lang="fr-FR" dirty="0"/>
              <a:t> </a:t>
            </a:r>
            <a:r>
              <a:rPr lang="fr-FR" dirty="0" err="1"/>
              <a:t>you</a:t>
            </a:r>
            <a:r>
              <a:rPr lang="fr-FR" dirty="0"/>
              <a:t> </a:t>
            </a:r>
            <a:r>
              <a:rPr lang="fr-FR" dirty="0" err="1"/>
              <a:t>can</a:t>
            </a:r>
            <a:r>
              <a:rPr lang="fr-FR" dirty="0"/>
              <a:t> </a:t>
            </a:r>
            <a:r>
              <a:rPr lang="fr-FR" dirty="0" err="1"/>
              <a:t>just</a:t>
            </a:r>
            <a:r>
              <a:rPr lang="fr-FR" dirty="0"/>
              <a:t> </a:t>
            </a:r>
            <a:r>
              <a:rPr lang="fr-FR" dirty="0" err="1"/>
              <a:t>run</a:t>
            </a:r>
            <a:endParaRPr lang="fr-FR" dirty="0"/>
          </a:p>
          <a:p>
            <a:pPr marL="0" lvl="0" indent="0">
              <a:buNone/>
            </a:pPr>
            <a:r>
              <a:rPr dirty="0">
                <a:latin typeface="Courier"/>
              </a:rPr>
              <a:t>by1 =</a:t>
            </a:r>
            <a:r>
              <a:rPr dirty="0">
                <a:solidFill>
                  <a:srgbClr val="4070A0"/>
                </a:solidFill>
                <a:latin typeface="Courier"/>
              </a:rPr>
              <a:t> </a:t>
            </a:r>
            <a:r>
              <a:rPr b="1" dirty="0">
                <a:solidFill>
                  <a:srgbClr val="007020"/>
                </a:solidFill>
                <a:latin typeface="Courier"/>
              </a:rPr>
              <a:t>lm</a:t>
            </a:r>
            <a:r>
              <a:rPr dirty="0">
                <a:latin typeface="Courier"/>
              </a:rPr>
              <a:t>(y</a:t>
            </a:r>
            <a:r>
              <a:rPr dirty="0">
                <a:solidFill>
                  <a:srgbClr val="666666"/>
                </a:solidFill>
                <a:latin typeface="Courier"/>
              </a:rPr>
              <a:t>~</a:t>
            </a:r>
            <a:r>
              <a:rPr dirty="0">
                <a:latin typeface="Courier"/>
              </a:rPr>
              <a:t>g1)</a:t>
            </a:r>
            <a:r>
              <a:rPr dirty="0">
                <a:solidFill>
                  <a:srgbClr val="666666"/>
                </a:solidFill>
                <a:latin typeface="Courier"/>
              </a:rPr>
              <a:t>$</a:t>
            </a:r>
            <a:r>
              <a:rPr dirty="0" err="1">
                <a:latin typeface="Courier"/>
              </a:rPr>
              <a:t>coef</a:t>
            </a:r>
            <a:r>
              <a:rPr dirty="0">
                <a:latin typeface="Courier"/>
              </a:rPr>
              <a:t>[</a:t>
            </a:r>
            <a:r>
              <a:rPr dirty="0">
                <a:solidFill>
                  <a:srgbClr val="40A070"/>
                </a:solidFill>
                <a:latin typeface="Courier"/>
              </a:rPr>
              <a:t>2</a:t>
            </a:r>
            <a:r>
              <a:rPr dirty="0">
                <a:latin typeface="Courier"/>
              </a:rPr>
              <a:t>] </a:t>
            </a:r>
            <a:r>
              <a:rPr i="1" dirty="0">
                <a:solidFill>
                  <a:srgbClr val="60A0B0"/>
                </a:solidFill>
                <a:latin typeface="Courier"/>
              </a:rPr>
              <a:t>#Genetic </a:t>
            </a:r>
            <a:r>
              <a:rPr i="1" dirty="0" err="1">
                <a:solidFill>
                  <a:srgbClr val="60A0B0"/>
                </a:solidFill>
                <a:latin typeface="Courier"/>
              </a:rPr>
              <a:t>asso</a:t>
            </a:r>
            <a:r>
              <a:rPr i="1" dirty="0">
                <a:solidFill>
                  <a:srgbClr val="60A0B0"/>
                </a:solidFill>
                <a:latin typeface="Courier"/>
              </a:rPr>
              <a:t> with the outcome</a:t>
            </a:r>
            <a:br>
              <a:rPr dirty="0"/>
            </a:br>
            <a:r>
              <a:rPr dirty="0">
                <a:latin typeface="Courier"/>
              </a:rPr>
              <a:t>bx1 =</a:t>
            </a:r>
            <a:r>
              <a:rPr dirty="0">
                <a:solidFill>
                  <a:srgbClr val="4070A0"/>
                </a:solidFill>
                <a:latin typeface="Courier"/>
              </a:rPr>
              <a:t> </a:t>
            </a:r>
            <a:r>
              <a:rPr b="1" dirty="0">
                <a:solidFill>
                  <a:srgbClr val="007020"/>
                </a:solidFill>
                <a:latin typeface="Courier"/>
              </a:rPr>
              <a:t>lm</a:t>
            </a:r>
            <a:r>
              <a:rPr dirty="0">
                <a:latin typeface="Courier"/>
              </a:rPr>
              <a:t>(x</a:t>
            </a:r>
            <a:r>
              <a:rPr dirty="0">
                <a:solidFill>
                  <a:srgbClr val="666666"/>
                </a:solidFill>
                <a:latin typeface="Courier"/>
              </a:rPr>
              <a:t>~</a:t>
            </a:r>
            <a:r>
              <a:rPr dirty="0">
                <a:latin typeface="Courier"/>
              </a:rPr>
              <a:t>g1)</a:t>
            </a:r>
            <a:r>
              <a:rPr dirty="0">
                <a:solidFill>
                  <a:srgbClr val="666666"/>
                </a:solidFill>
                <a:latin typeface="Courier"/>
              </a:rPr>
              <a:t>$</a:t>
            </a:r>
            <a:r>
              <a:rPr dirty="0" err="1">
                <a:latin typeface="Courier"/>
              </a:rPr>
              <a:t>coef</a:t>
            </a:r>
            <a:r>
              <a:rPr dirty="0">
                <a:latin typeface="Courier"/>
              </a:rPr>
              <a:t>[</a:t>
            </a:r>
            <a:r>
              <a:rPr dirty="0">
                <a:solidFill>
                  <a:srgbClr val="40A070"/>
                </a:solidFill>
                <a:latin typeface="Courier"/>
              </a:rPr>
              <a:t>2</a:t>
            </a:r>
            <a:r>
              <a:rPr dirty="0">
                <a:latin typeface="Courier"/>
              </a:rPr>
              <a:t>] </a:t>
            </a:r>
            <a:r>
              <a:rPr i="1" dirty="0">
                <a:solidFill>
                  <a:srgbClr val="60A0B0"/>
                </a:solidFill>
                <a:latin typeface="Courier"/>
              </a:rPr>
              <a:t>#Genetic </a:t>
            </a:r>
            <a:r>
              <a:rPr i="1" dirty="0" err="1">
                <a:solidFill>
                  <a:srgbClr val="60A0B0"/>
                </a:solidFill>
                <a:latin typeface="Courier"/>
              </a:rPr>
              <a:t>asso</a:t>
            </a:r>
            <a:r>
              <a:rPr lang="fr-FR" i="1" dirty="0">
                <a:solidFill>
                  <a:srgbClr val="60A0B0"/>
                </a:solidFill>
                <a:latin typeface="Courier"/>
              </a:rPr>
              <a:t> </a:t>
            </a:r>
            <a:r>
              <a:rPr i="1" dirty="0">
                <a:solidFill>
                  <a:srgbClr val="60A0B0"/>
                </a:solidFill>
                <a:latin typeface="Courier"/>
              </a:rPr>
              <a:t>with the exposure</a:t>
            </a:r>
            <a:br>
              <a:rPr dirty="0"/>
            </a:br>
            <a:r>
              <a:rPr dirty="0">
                <a:latin typeface="Courier"/>
              </a:rPr>
              <a:t>beta.ratio1 =</a:t>
            </a:r>
            <a:r>
              <a:rPr dirty="0">
                <a:solidFill>
                  <a:srgbClr val="4070A0"/>
                </a:solidFill>
                <a:latin typeface="Courier"/>
              </a:rPr>
              <a:t> </a:t>
            </a:r>
            <a:r>
              <a:rPr dirty="0">
                <a:latin typeface="Courier"/>
              </a:rPr>
              <a:t>by1</a:t>
            </a:r>
            <a:r>
              <a:rPr dirty="0">
                <a:solidFill>
                  <a:srgbClr val="666666"/>
                </a:solidFill>
                <a:latin typeface="Courier"/>
              </a:rPr>
              <a:t>/</a:t>
            </a:r>
            <a:r>
              <a:rPr dirty="0">
                <a:latin typeface="Courier"/>
              </a:rPr>
              <a:t>bx1  </a:t>
            </a:r>
            <a:br>
              <a:rPr dirty="0"/>
            </a:br>
            <a:r>
              <a:rPr dirty="0">
                <a:latin typeface="Courier"/>
              </a:rPr>
              <a:t>beta.ratio1 </a:t>
            </a:r>
            <a:r>
              <a:rPr i="1" dirty="0">
                <a:solidFill>
                  <a:srgbClr val="60A0B0"/>
                </a:solidFill>
                <a:latin typeface="Courier"/>
              </a:rPr>
              <a:t>#Ratio estimate for g1 </a:t>
            </a:r>
            <a:endParaRPr lang="fr-FR" i="1" dirty="0">
              <a:solidFill>
                <a:srgbClr val="60A0B0"/>
              </a:solidFill>
              <a:latin typeface="Courier"/>
            </a:endParaRPr>
          </a:p>
          <a:p>
            <a:pPr marL="0" lvl="0" indent="0">
              <a:buNone/>
            </a:pPr>
            <a:endParaRPr lang="fr-FR" sz="1400" i="1" dirty="0">
              <a:solidFill>
                <a:srgbClr val="60A0B0"/>
              </a:solidFill>
              <a:latin typeface="Courier"/>
            </a:endParaRPr>
          </a:p>
          <a:p>
            <a:pPr marL="0" lvl="0" indent="0">
              <a:buNone/>
            </a:pPr>
            <a:r>
              <a:rPr lang="fr-FR" b="1" dirty="0" err="1"/>
              <a:t>With</a:t>
            </a:r>
            <a:r>
              <a:rPr lang="fr-FR" b="1" dirty="0"/>
              <a:t> </a:t>
            </a:r>
            <a:r>
              <a:rPr lang="fr-FR" b="1" dirty="0" err="1"/>
              <a:t>Binary</a:t>
            </a:r>
            <a:r>
              <a:rPr lang="fr-FR" b="1" dirty="0"/>
              <a:t> </a:t>
            </a:r>
            <a:r>
              <a:rPr lang="fr-FR" b="1" dirty="0" err="1"/>
              <a:t>Outcome</a:t>
            </a:r>
            <a:endParaRPr lang="fr-FR" b="1" dirty="0"/>
          </a:p>
          <a:p>
            <a:pPr marL="0" lvl="0" indent="0">
              <a:buNone/>
            </a:pPr>
            <a:r>
              <a:rPr lang="en-US" dirty="0"/>
              <a:t>Gene-outcome association : Use logistic regression</a:t>
            </a:r>
            <a:br>
              <a:rPr lang="en-US" dirty="0"/>
            </a:br>
            <a:r>
              <a:rPr lang="en-US" dirty="0" err="1">
                <a:latin typeface="Courier"/>
              </a:rPr>
              <a:t>glm</a:t>
            </a:r>
            <a:r>
              <a:rPr lang="en-US" dirty="0">
                <a:latin typeface="Courier"/>
              </a:rPr>
              <a:t>(y.bin~g1, family=binomial)</a:t>
            </a:r>
            <a:r>
              <a:rPr lang="en-US" dirty="0"/>
              <a:t> </a:t>
            </a:r>
          </a:p>
          <a:p>
            <a:pPr marL="0" lvl="0" indent="0">
              <a:buNone/>
            </a:pPr>
            <a:r>
              <a:rPr lang="en-US" dirty="0"/>
              <a:t>Gene-risk association : Use linear regression </a:t>
            </a:r>
            <a:r>
              <a:rPr lang="en-US" b="1" u="sng" dirty="0"/>
              <a:t>in controls only</a:t>
            </a:r>
            <a:r>
              <a:rPr lang="en-US" b="1" dirty="0"/>
              <a:t> </a:t>
            </a:r>
            <a:r>
              <a:rPr lang="en-US" dirty="0"/>
              <a:t> </a:t>
            </a:r>
            <a:br>
              <a:rPr lang="en-US" dirty="0"/>
            </a:br>
            <a:r>
              <a:rPr lang="en-US" dirty="0">
                <a:latin typeface="Courier"/>
              </a:rPr>
              <a:t>lm(x[</a:t>
            </a:r>
            <a:r>
              <a:rPr lang="en-US" dirty="0" err="1">
                <a:latin typeface="Courier"/>
              </a:rPr>
              <a:t>y.bin</a:t>
            </a:r>
            <a:r>
              <a:rPr lang="en-US" dirty="0">
                <a:latin typeface="Courier"/>
              </a:rPr>
              <a:t>==0]~g1[</a:t>
            </a:r>
            <a:r>
              <a:rPr lang="en-US" dirty="0" err="1">
                <a:latin typeface="Courier"/>
              </a:rPr>
              <a:t>y.bin</a:t>
            </a:r>
            <a:r>
              <a:rPr lang="en-US" dirty="0">
                <a:latin typeface="Courier"/>
              </a:rPr>
              <a:t>==0])</a:t>
            </a:r>
            <a:endParaRPr lang="en-US"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17</a:t>
            </a:fld>
            <a:endParaRPr lang="en-US"/>
          </a:p>
        </p:txBody>
      </p:sp>
      <p:sp>
        <p:nvSpPr>
          <p:cNvPr id="5" name="Rectangle 4"/>
          <p:cNvSpPr/>
          <p:nvPr/>
        </p:nvSpPr>
        <p:spPr>
          <a:xfrm>
            <a:off x="501649" y="5527229"/>
            <a:ext cx="7383859" cy="1077218"/>
          </a:xfrm>
          <a:prstGeom prst="rect">
            <a:avLst/>
          </a:prstGeom>
        </p:spPr>
        <p:txBody>
          <a:bodyPr wrap="square">
            <a:spAutoFit/>
          </a:bodyPr>
          <a:lstStyle/>
          <a:p>
            <a:pPr lvl="0" algn="just"/>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In a case control setting, it is usual to regress the risk factor on the genetic variant in controls only because the case-control sample is generally unrepresentative of the population and if measurements of the risk factor are made post-disease = </a:t>
            </a:r>
            <a:r>
              <a:rPr lang="en-US" sz="1600" b="1" u="sng"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Avoid possible reverse causation</a:t>
            </a: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Two-Stage Least Squares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7500" y="1732449"/>
                <a:ext cx="8737600" cy="2994689"/>
              </a:xfrm>
            </p:spPr>
            <p:txBody>
              <a:bodyPr>
                <a:normAutofit/>
              </a:bodyPr>
              <a:lstStyle/>
              <a:p>
                <a:pPr marL="0" lvl="0" indent="0">
                  <a:buNone/>
                </a:pPr>
                <a:r>
                  <a:rPr lang="fr-FR" dirty="0"/>
                  <a:t>When multiple variants G as Instrumental Variables</a:t>
                </a:r>
              </a:p>
              <a:p>
                <a:pPr marL="0" lvl="0" indent="0">
                  <a:buNone/>
                </a:pPr>
                <a:r>
                  <a:rPr lang="fr-FR" dirty="0"/>
                  <a:t>Two-Stage Least Squares (</a:t>
                </a:r>
                <a:r>
                  <a:rPr lang="fr-FR" b="1" dirty="0"/>
                  <a:t>2SLS or TSLS</a:t>
                </a:r>
                <a:r>
                  <a:rPr lang="fr-FR" dirty="0"/>
                  <a:t>) is performed by:</a:t>
                </a:r>
              </a:p>
              <a:p>
                <a:pPr marL="0" lvl="0" indent="0">
                  <a:buNone/>
                </a:pPr>
                <a14:m>
                  <m:oMathPara xmlns:m="http://schemas.openxmlformats.org/officeDocument/2006/math">
                    <m:oMathParaPr>
                      <m:jc m:val="centerGroup"/>
                    </m:oMathParaPr>
                    <m:oMath xmlns:m="http://schemas.openxmlformats.org/officeDocument/2006/math">
                      <m:r>
                        <a:rPr lang="fr-FR" smtClean="0">
                          <a:latin typeface="Cambria Math" panose="02040503050406030204" pitchFamily="18" charset="0"/>
                        </a:rPr>
                        <m:t>(</m:t>
                      </m:r>
                      <m:r>
                        <a:rPr lang="fr-FR" smtClean="0">
                          <a:latin typeface="Cambria Math" panose="02040503050406030204" pitchFamily="18" charset="0"/>
                        </a:rPr>
                        <m:t>5</m:t>
                      </m:r>
                      <m:r>
                        <a:rPr lang="fr-FR" smtClean="0">
                          <a:latin typeface="Cambria Math" panose="02040503050406030204" pitchFamily="18" charset="0"/>
                        </a:rPr>
                        <m:t>)  </m:t>
                      </m:r>
                      <m:r>
                        <a:rPr lang="fr-FR" smtClean="0">
                          <a:latin typeface="Cambria Math" panose="02040503050406030204" pitchFamily="18" charset="0"/>
                        </a:rPr>
                        <m:t>𝑋</m:t>
                      </m:r>
                      <m:r>
                        <a:rPr lang="fr-FR" smtClean="0">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1</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m:t>
                          </m:r>
                          <m:r>
                            <a:rPr lang="ar-AE" b="0" i="0" smtClean="0">
                              <a:latin typeface="Cambria Math" panose="02040503050406030204" pitchFamily="18" charset="0"/>
                            </a:rPr>
                            <m:t>`</m:t>
                          </m:r>
                          <m:r>
                            <a:rPr lang="ar-AE">
                              <a:latin typeface="Cambria Math" panose="02040503050406030204" pitchFamily="18" charset="0"/>
                            </a:rPr>
                            <m:t>.</m:t>
                          </m:r>
                          <m:r>
                            <a:rPr lang="fr-FR" b="0" i="0" smtClean="0">
                              <a:latin typeface="Cambria Math" panose="02040503050406030204" pitchFamily="18" charset="0"/>
                            </a:rPr>
                            <m:t>  </m:t>
                          </m:r>
                          <m:r>
                            <a:rPr lang="ar-AE">
                              <a:latin typeface="Cambria Math" panose="02040503050406030204" pitchFamily="18" charset="0"/>
                            </a:rPr>
                            <m:t>.</m:t>
                          </m:r>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𝑗</m:t>
                          </m:r>
                        </m:sub>
                      </m:sSub>
                    </m:oMath>
                  </m:oMathPara>
                </a14:m>
                <a:br>
                  <a:rPr lang="ar-AE" sz="1800" dirty="0"/>
                </a:br>
                <a:r>
                  <a:rPr lang="fr-FR" sz="1800" i="1" dirty="0"/>
                  <a:t>i.e. </a:t>
                </a:r>
                <a:r>
                  <a:rPr lang="fr-FR" sz="1800" dirty="0" err="1"/>
                  <a:t>regressing</a:t>
                </a:r>
                <a:r>
                  <a:rPr lang="fr-FR" sz="1800" dirty="0"/>
                  <a:t> the risk factor on all the genetic variants in the same model, and </a:t>
                </a:r>
                <a:r>
                  <a:rPr lang="fr-FR" sz="1800" dirty="0" err="1"/>
                  <a:t>storing</a:t>
                </a:r>
                <a:r>
                  <a:rPr lang="fr-FR" sz="1800" dirty="0"/>
                  <a:t> </a:t>
                </a:r>
                <a14:m>
                  <m:oMath xmlns:m="http://schemas.openxmlformats.org/officeDocument/2006/math">
                    <m:acc>
                      <m:accPr>
                        <m:chr m:val="̂"/>
                        <m:ctrlPr>
                          <a:rPr lang="ar-AE" sz="1600" i="1">
                            <a:latin typeface="Cambria Math" panose="02040503050406030204" pitchFamily="18" charset="0"/>
                          </a:rPr>
                        </m:ctrlPr>
                      </m:accPr>
                      <m:e>
                        <m:r>
                          <a:rPr lang="ar-AE" sz="1600">
                            <a:latin typeface="Cambria Math" panose="02040503050406030204" pitchFamily="18" charset="0"/>
                          </a:rPr>
                          <m:t>𝑋</m:t>
                        </m:r>
                      </m:e>
                    </m:acc>
                  </m:oMath>
                </a14:m>
                <a:r>
                  <a:rPr lang="fr-FR" sz="1800" dirty="0"/>
                  <a:t> the fitted values of the risk factor.</a:t>
                </a:r>
              </a:p>
              <a:p>
                <a:pPr marL="0" lvl="0" indent="0">
                  <a:buNone/>
                </a:pPr>
                <a14:m>
                  <m:oMathPara xmlns:m="http://schemas.openxmlformats.org/officeDocument/2006/math">
                    <m:oMathParaPr>
                      <m:jc m:val="centerGroup"/>
                    </m:oMathParaPr>
                    <m:oMath xmlns:m="http://schemas.openxmlformats.org/officeDocument/2006/math">
                      <m:r>
                        <a:rPr lang="fr-FR">
                          <a:latin typeface="Cambria Math" panose="02040503050406030204" pitchFamily="18" charset="0"/>
                        </a:rPr>
                        <m:t>(</m:t>
                      </m:r>
                      <m:r>
                        <a:rPr lang="fr-FR">
                          <a:latin typeface="Cambria Math" panose="02040503050406030204" pitchFamily="18" charset="0"/>
                        </a:rPr>
                        <m:t>6</m:t>
                      </m:r>
                      <m:r>
                        <a:rPr lang="fr-FR">
                          <a:latin typeface="Cambria Math" panose="02040503050406030204" pitchFamily="18" charset="0"/>
                        </a:rPr>
                        <m:t>)  </m:t>
                      </m:r>
                      <m:r>
                        <a:rPr lang="fr-FR">
                          <a:latin typeface="Cambria Math" panose="02040503050406030204" pitchFamily="18" charset="0"/>
                        </a:rPr>
                        <m:t>𝑌</m:t>
                      </m:r>
                      <m:r>
                        <a:rPr lang="fr-FR">
                          <a:latin typeface="Cambria Math" panose="02040503050406030204" pitchFamily="18" charset="0"/>
                        </a:rPr>
                        <m:t>∼</m:t>
                      </m:r>
                      <m:acc>
                        <m:accPr>
                          <m:chr m:val="̂"/>
                          <m:ctrlPr>
                            <a:rPr lang="ar-AE" i="1">
                              <a:latin typeface="Cambria Math" panose="02040503050406030204" pitchFamily="18" charset="0"/>
                            </a:rPr>
                          </m:ctrlPr>
                        </m:accPr>
                        <m:e>
                          <m:r>
                            <a:rPr lang="ar-AE">
                              <a:latin typeface="Cambria Math" panose="02040503050406030204" pitchFamily="18" charset="0"/>
                            </a:rPr>
                            <m:t>𝑋</m:t>
                          </m:r>
                        </m:e>
                      </m:acc>
                    </m:oMath>
                  </m:oMathPara>
                </a14:m>
                <a:br>
                  <a:rPr lang="ar-AE" sz="1800" dirty="0"/>
                </a:br>
                <a:r>
                  <a:rPr lang="fr-FR" sz="1800" i="1" dirty="0"/>
                  <a:t>i.e. </a:t>
                </a:r>
                <a:r>
                  <a:rPr lang="fr-FR" sz="1800" dirty="0"/>
                  <a:t>a </a:t>
                </a:r>
                <a:r>
                  <a:rPr lang="fr-FR" sz="1800" dirty="0" err="1"/>
                  <a:t>regression</a:t>
                </a:r>
                <a:r>
                  <a:rPr lang="fr-FR" sz="1800" dirty="0"/>
                  <a:t> is then performed with the outcome on the fitted values of the risk factor.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7500" y="1732449"/>
                <a:ext cx="8737600" cy="2994689"/>
              </a:xfrm>
              <a:blipFill>
                <a:blip r:embed="rId2"/>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18</a:t>
            </a:fld>
            <a:endParaRPr lang="en-US"/>
          </a:p>
        </p:txBody>
      </p:sp>
      <p:sp>
        <p:nvSpPr>
          <p:cNvPr id="5" name="Rectangle 4"/>
          <p:cNvSpPr/>
          <p:nvPr/>
        </p:nvSpPr>
        <p:spPr>
          <a:xfrm>
            <a:off x="0" y="4727139"/>
            <a:ext cx="8450668" cy="1754326"/>
          </a:xfrm>
          <a:prstGeom prst="rect">
            <a:avLst/>
          </a:prstGeom>
        </p:spPr>
        <p:txBody>
          <a:bodyPr wrap="square">
            <a:spAutoFit/>
          </a:bodyPr>
          <a:lstStyle/>
          <a:p>
            <a:pPr marL="742950" lvl="1" indent="-285750">
              <a:buFont typeface="Wingdings" panose="05000000000000000000" pitchFamily="2" charset="2"/>
              <a:buChar char="v"/>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 a single instrumental genetic variation, 2SLS and Ratio method are identical.</a:t>
            </a:r>
          </a:p>
          <a:p>
            <a:pPr marL="742950" lvl="1" indent="-285750">
              <a:buFont typeface="Wingdings" panose="05000000000000000000" pitchFamily="2" charset="2"/>
              <a:buChar char="v"/>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 multi genetic variants as IV, the 2SLS estimate is a weighted average of the ratio estimates.</a:t>
            </a:r>
          </a:p>
          <a:p>
            <a:pPr marL="742950" lvl="1" indent="-285750">
              <a:buFont typeface="Wingdings" panose="05000000000000000000" pitchFamily="2" charset="2"/>
              <a:buChar char="v"/>
            </a:pP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2SLS need to adjust the standard error </a:t>
            </a:r>
            <a:b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(by hand must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adj</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calculation, or </a:t>
            </a:r>
            <a:r>
              <a:rPr lang="en-US"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adj</a:t>
            </a:r>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ever implemented in MR R-packages)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Two-Stage Least Squares Method</a:t>
            </a:r>
          </a:p>
        </p:txBody>
      </p:sp>
      <p:sp>
        <p:nvSpPr>
          <p:cNvPr id="3" name="Content Placeholder 2"/>
          <p:cNvSpPr>
            <a:spLocks noGrp="1"/>
          </p:cNvSpPr>
          <p:nvPr>
            <p:ph idx="1"/>
          </p:nvPr>
        </p:nvSpPr>
        <p:spPr>
          <a:xfrm>
            <a:off x="482600" y="1732450"/>
            <a:ext cx="8166100" cy="3855550"/>
          </a:xfrm>
        </p:spPr>
        <p:txBody>
          <a:bodyPr>
            <a:normAutofit/>
          </a:bodyPr>
          <a:lstStyle/>
          <a:p>
            <a:pPr marL="0" lvl="0" indent="0">
              <a:buNone/>
            </a:pPr>
            <a:r>
              <a:rPr dirty="0"/>
              <a:t>In practice,</a:t>
            </a:r>
            <a:r>
              <a:rPr lang="fr-FR" dirty="0"/>
              <a:t> in R, </a:t>
            </a:r>
            <a:r>
              <a:rPr lang="fr-FR" dirty="0" err="1"/>
              <a:t>you</a:t>
            </a:r>
            <a:r>
              <a:rPr lang="fr-FR" dirty="0"/>
              <a:t> </a:t>
            </a:r>
            <a:r>
              <a:rPr lang="fr-FR" dirty="0" err="1"/>
              <a:t>may</a:t>
            </a:r>
            <a:r>
              <a:rPr lang="fr-FR" dirty="0"/>
              <a:t> </a:t>
            </a:r>
            <a:r>
              <a:rPr lang="fr-FR" dirty="0" err="1"/>
              <a:t>want</a:t>
            </a:r>
            <a:r>
              <a:rPr lang="fr-FR" dirty="0"/>
              <a:t> to </a:t>
            </a:r>
            <a:r>
              <a:rPr lang="fr-FR" dirty="0" err="1"/>
              <a:t>run</a:t>
            </a:r>
            <a:br>
              <a:rPr dirty="0"/>
            </a:br>
            <a:r>
              <a:rPr dirty="0"/>
              <a:t>step 1 </a:t>
            </a:r>
            <a:r>
              <a:rPr sz="1800" dirty="0" err="1">
                <a:latin typeface="Courier"/>
              </a:rPr>
              <a:t>fitted.values</a:t>
            </a:r>
            <a:r>
              <a:rPr sz="1800" dirty="0">
                <a:latin typeface="Courier"/>
              </a:rPr>
              <a:t>=lm(x~g1+g2+g3+g4)$fitted</a:t>
            </a:r>
            <a:br>
              <a:rPr dirty="0"/>
            </a:br>
            <a:r>
              <a:rPr dirty="0"/>
              <a:t>step 2 </a:t>
            </a:r>
            <a:r>
              <a:rPr sz="1800" dirty="0">
                <a:latin typeface="Courier"/>
              </a:rPr>
              <a:t>lm(</a:t>
            </a:r>
            <a:r>
              <a:rPr sz="1800" dirty="0" err="1">
                <a:latin typeface="Courier"/>
              </a:rPr>
              <a:t>y~fitted.values</a:t>
            </a:r>
            <a:r>
              <a:rPr sz="1800" dirty="0">
                <a:latin typeface="Courier"/>
              </a:rPr>
              <a:t>)</a:t>
            </a:r>
          </a:p>
          <a:p>
            <a:pPr marL="0" lvl="0" indent="0" algn="just">
              <a:buNone/>
            </a:pPr>
            <a:r>
              <a:rPr dirty="0"/>
              <a:t>In real practice</a:t>
            </a:r>
            <a:r>
              <a:rPr lang="fr-FR" dirty="0"/>
              <a:t>, </a:t>
            </a:r>
          </a:p>
          <a:p>
            <a:pPr marL="0" lvl="0" indent="0" algn="just">
              <a:buNone/>
            </a:pPr>
            <a:r>
              <a:rPr b="1" dirty="0"/>
              <a:t>Performing two-stage least squares by hand is generally discouraged</a:t>
            </a:r>
            <a:r>
              <a:rPr dirty="0"/>
              <a:t>, as the standard error in the second-stage of the regression does not take into account uncertainty in the first-stage regression. </a:t>
            </a:r>
            <a:endParaRPr lang="fr-FR" dirty="0"/>
          </a:p>
          <a:p>
            <a:pPr marL="0" lvl="0" indent="0" algn="just">
              <a:buNone/>
            </a:pPr>
            <a:r>
              <a:rPr dirty="0"/>
              <a:t>The R package performs the two-stage least squares method using the </a:t>
            </a:r>
            <a:r>
              <a:rPr sz="1800" dirty="0" err="1">
                <a:latin typeface="Courier"/>
              </a:rPr>
              <a:t>ivreg</a:t>
            </a:r>
            <a:r>
              <a:rPr dirty="0"/>
              <a:t> function: </a:t>
            </a:r>
            <a:r>
              <a:rPr sz="1800" dirty="0" err="1">
                <a:latin typeface="Courier"/>
              </a:rPr>
              <a:t>ivreg</a:t>
            </a:r>
            <a:r>
              <a:rPr sz="1800" dirty="0">
                <a:latin typeface="Courier"/>
              </a:rPr>
              <a:t>(y~x|g1+g2+g3+g4, x=TRUE)</a:t>
            </a:r>
            <a:r>
              <a:rPr dirty="0"/>
              <a:t> </a:t>
            </a:r>
            <a:endParaRPr lang="fr-FR" dirty="0"/>
          </a:p>
          <a:p>
            <a:pPr marL="0" lvl="0" indent="0" algn="just">
              <a:buNone/>
            </a:pPr>
            <a:r>
              <a:rPr i="1" dirty="0"/>
              <a:t>(from the R package </a:t>
            </a:r>
            <a:r>
              <a:rPr sz="1800" i="1" dirty="0">
                <a:latin typeface="Courier"/>
              </a:rPr>
              <a:t>AER</a:t>
            </a:r>
            <a:r>
              <a:rPr i="1" dirty="0"/>
              <a:t>, </a:t>
            </a:r>
            <a:r>
              <a:rPr lang="fr-FR" i="1" dirty="0" err="1"/>
              <a:t>loaded</a:t>
            </a:r>
            <a:r>
              <a:rPr lang="fr-FR" i="1" dirty="0"/>
              <a:t> </a:t>
            </a:r>
            <a:r>
              <a:rPr lang="fr-FR" i="1" dirty="0" err="1"/>
              <a:t>with</a:t>
            </a:r>
            <a:r>
              <a:rPr lang="fr-FR" i="1" dirty="0"/>
              <a:t> </a:t>
            </a:r>
            <a:r>
              <a:rPr sz="1800" i="1" dirty="0" err="1">
                <a:latin typeface="Courier"/>
              </a:rPr>
              <a:t>ivpack</a:t>
            </a:r>
            <a:r>
              <a:rPr i="1" dirty="0"/>
              <a:t>)</a:t>
            </a:r>
            <a:endParaRPr lang="fr-FR" b="1" dirty="0"/>
          </a:p>
          <a:p>
            <a:pPr marL="0" lvl="0" indent="0" algn="just">
              <a:buNone/>
            </a:pPr>
            <a:endParaRPr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19</a:t>
            </a:fld>
            <a:endParaRPr lang="en-US" dirty="0"/>
          </a:p>
        </p:txBody>
      </p:sp>
      <p:sp>
        <p:nvSpPr>
          <p:cNvPr id="5" name="Rectangle 4"/>
          <p:cNvSpPr/>
          <p:nvPr/>
        </p:nvSpPr>
        <p:spPr>
          <a:xfrm>
            <a:off x="482599" y="5584736"/>
            <a:ext cx="7402909" cy="1015663"/>
          </a:xfrm>
          <a:prstGeom prst="rect">
            <a:avLst/>
          </a:prstGeom>
        </p:spPr>
        <p:txBody>
          <a:bodyPr wrap="square">
            <a:spAutoFit/>
          </a:bodyPr>
          <a:lstStyle/>
          <a:p>
            <a:pPr algn="just"/>
            <a:r>
              <a:rPr lang="fr-FR" sz="20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With</a:t>
            </a:r>
            <a:r>
              <a:rPr lang="fr-FR"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fr-FR" sz="20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Binary</a:t>
            </a:r>
            <a:r>
              <a:rPr lang="fr-FR"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a:t>
            </a:r>
            <a:r>
              <a:rPr lang="fr-FR" sz="2000" b="1"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Outcome</a:t>
            </a:r>
            <a:endParaRPr lang="fr-FR"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endParaRPr>
          </a:p>
          <a:p>
            <a:pPr algn="just"/>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First stage with a binary outcome is only conducted on controls</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Second step is done with a logistic regression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Context</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lang="fr-FR" dirty="0"/>
              <a:t>F-</a:t>
            </a:r>
            <a:r>
              <a:rPr lang="fr-FR" dirty="0" err="1"/>
              <a:t>Statistic</a:t>
            </a:r>
            <a:endParaRPr dirty="0"/>
          </a:p>
        </p:txBody>
      </p:sp>
      <p:sp>
        <p:nvSpPr>
          <p:cNvPr id="3" name="Content Placeholder 2"/>
          <p:cNvSpPr>
            <a:spLocks noGrp="1"/>
          </p:cNvSpPr>
          <p:nvPr>
            <p:ph idx="1"/>
          </p:nvPr>
        </p:nvSpPr>
        <p:spPr/>
        <p:txBody>
          <a:bodyPr>
            <a:normAutofit/>
          </a:bodyPr>
          <a:lstStyle/>
          <a:p>
            <a:pPr marL="0" lvl="0" indent="0" algn="just">
              <a:buNone/>
            </a:pPr>
            <a:r>
              <a:rPr lang="en-US" dirty="0"/>
              <a:t>The F-statistic from the regression of the risk factor on the genetic variant(s) is used as a measure of ‘weak instrument bias’, with smaller values suggesting that the estimate may suffer from weak instrument bias.</a:t>
            </a:r>
          </a:p>
          <a:p>
            <a:pPr marL="0" lvl="0" indent="0" algn="just">
              <a:buNone/>
            </a:pPr>
            <a:r>
              <a:rPr lang="en-US" dirty="0"/>
              <a:t>Care should be taken when interpreting the F-statistic from observed data. Some studies recommend excluding genetic variants if they have a F-statistic less than 10. Using such a stringent cut-off may introduce more bias than it prevents, as the estimated F-statistic can show considerable variation and may not provide a good indication of the true strength of the instrument.</a:t>
            </a:r>
          </a:p>
          <a:p>
            <a:pPr marL="0" lvl="0" indent="0" algn="just">
              <a:buNone/>
            </a:pPr>
            <a:endParaRPr lang="fr-FR"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20</a:t>
            </a:fld>
            <a:endParaRPr lang="en-US"/>
          </a:p>
        </p:txBody>
      </p:sp>
    </p:spTree>
    <p:extLst>
      <p:ext uri="{BB962C8B-B14F-4D97-AF65-F5344CB8AC3E}">
        <p14:creationId xmlns:p14="http://schemas.microsoft.com/office/powerpoint/2010/main" val="38187257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Methods on Summary Level Data</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 Level Data</a:t>
            </a:r>
          </a:p>
        </p:txBody>
      </p:sp>
      <p:sp>
        <p:nvSpPr>
          <p:cNvPr id="3" name="Content Placeholder 2"/>
          <p:cNvSpPr>
            <a:spLocks noGrp="1"/>
          </p:cNvSpPr>
          <p:nvPr>
            <p:ph idx="1"/>
          </p:nvPr>
        </p:nvSpPr>
        <p:spPr/>
        <p:txBody>
          <a:bodyPr>
            <a:normAutofit lnSpcReduction="10000"/>
          </a:bodyPr>
          <a:lstStyle/>
          <a:p>
            <a:pPr marL="0" lvl="0" indent="0">
              <a:buNone/>
            </a:pPr>
            <a:r>
              <a:rPr lang="fr-FR" dirty="0"/>
              <a:t>M</a:t>
            </a:r>
            <a:r>
              <a:rPr dirty="0"/>
              <a:t>any consortia release GWAS summary</a:t>
            </a:r>
            <a:br>
              <a:rPr dirty="0"/>
            </a:br>
            <a:r>
              <a:rPr dirty="0"/>
              <a:t>- </a:t>
            </a:r>
            <a:r>
              <a:rPr dirty="0">
                <a:hlinkClick r:id="rId3"/>
              </a:rPr>
              <a:t>GWAS Catalog</a:t>
            </a:r>
            <a:br>
              <a:rPr dirty="0"/>
            </a:br>
            <a:r>
              <a:rPr dirty="0"/>
              <a:t>The NHGRI-EBI Catalog of human genome-wide association studies</a:t>
            </a:r>
            <a:br>
              <a:rPr dirty="0"/>
            </a:br>
            <a:r>
              <a:rPr dirty="0"/>
              <a:t>- </a:t>
            </a:r>
            <a:r>
              <a:rPr dirty="0" err="1">
                <a:hlinkClick r:id="rId4"/>
              </a:rPr>
              <a:t>Uk</a:t>
            </a:r>
            <a:r>
              <a:rPr dirty="0">
                <a:hlinkClick r:id="rId4"/>
              </a:rPr>
              <a:t> Bio Bank</a:t>
            </a:r>
            <a:br>
              <a:rPr dirty="0"/>
            </a:br>
            <a:r>
              <a:rPr dirty="0"/>
              <a:t>361,194 subjects, 4,203 phenotypes, covariates </a:t>
            </a:r>
            <a:r>
              <a:rPr dirty="0" err="1"/>
              <a:t>adjustement</a:t>
            </a:r>
            <a:r>
              <a:rPr dirty="0"/>
              <a:t> as 2 pcs, sex and age (</a:t>
            </a:r>
            <a:r>
              <a:rPr dirty="0">
                <a:hlinkClick r:id="rId5"/>
              </a:rPr>
              <a:t>http://www.nealelab.is/uk-biobank</a:t>
            </a:r>
            <a:r>
              <a:rPr dirty="0"/>
              <a:t>), and pan-ancestry genetic analysis of the UK </a:t>
            </a:r>
            <a:r>
              <a:rPr dirty="0" err="1"/>
              <a:t>BioBank</a:t>
            </a:r>
            <a:r>
              <a:rPr dirty="0"/>
              <a:t> (</a:t>
            </a:r>
            <a:r>
              <a:rPr dirty="0">
                <a:hlinkClick r:id="rId6"/>
              </a:rPr>
              <a:t>https://pan.ukbb.broadinstitute.org</a:t>
            </a:r>
            <a:r>
              <a:rPr dirty="0"/>
              <a:t>)</a:t>
            </a:r>
            <a:br>
              <a:rPr dirty="0"/>
            </a:br>
            <a:r>
              <a:rPr dirty="0"/>
              <a:t>- </a:t>
            </a:r>
            <a:r>
              <a:rPr dirty="0" err="1">
                <a:hlinkClick r:id="rId7"/>
              </a:rPr>
              <a:t>FinnGen</a:t>
            </a:r>
            <a:r>
              <a:rPr dirty="0">
                <a:hlinkClick r:id="rId7"/>
              </a:rPr>
              <a:t> consortium</a:t>
            </a:r>
            <a:br>
              <a:rPr dirty="0"/>
            </a:br>
            <a:r>
              <a:rPr dirty="0"/>
              <a:t>96,499 samples, 16,152,119 variants and 1,122 endpoints phenotypes available</a:t>
            </a:r>
            <a:br>
              <a:rPr dirty="0"/>
            </a:br>
            <a:r>
              <a:rPr dirty="0"/>
              <a:t>- </a:t>
            </a:r>
            <a:r>
              <a:rPr dirty="0" err="1">
                <a:hlinkClick r:id="rId8"/>
              </a:rPr>
              <a:t>PhenoScanner</a:t>
            </a:r>
            <a:br>
              <a:rPr dirty="0"/>
            </a:br>
            <a:r>
              <a:rPr dirty="0"/>
              <a:t>A database of human genotype-phenotype associations, Available in </a:t>
            </a:r>
            <a:r>
              <a:rPr sz="1800" dirty="0">
                <a:latin typeface="Courier"/>
              </a:rPr>
              <a:t>library(</a:t>
            </a:r>
            <a:r>
              <a:rPr sz="1800" dirty="0" err="1">
                <a:latin typeface="Courier"/>
              </a:rPr>
              <a:t>MendelianRandomization</a:t>
            </a:r>
            <a:r>
              <a:rPr sz="1800" dirty="0">
                <a:latin typeface="Courier"/>
              </a:rPr>
              <a:t>)</a:t>
            </a:r>
            <a:r>
              <a:rPr dirty="0"/>
              <a:t> with function </a:t>
            </a:r>
            <a:r>
              <a:rPr sz="1800" dirty="0" err="1">
                <a:latin typeface="Courier"/>
              </a:rPr>
              <a:t>pheno_input</a:t>
            </a:r>
            <a:r>
              <a:rPr sz="1800" dirty="0">
                <a:latin typeface="Courier"/>
              </a:rPr>
              <a:t>()</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Two Samples (2-Samples) 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44500" y="1732450"/>
                <a:ext cx="8242300" cy="5020890"/>
              </a:xfrm>
            </p:spPr>
            <p:txBody>
              <a:bodyPr>
                <a:normAutofit/>
              </a:bodyPr>
              <a:lstStyle/>
              <a:p>
                <a:pPr marL="0" lvl="0" indent="0">
                  <a:buNone/>
                </a:pPr>
                <a:r>
                  <a:rPr lang="fr-FR" b="1" dirty="0"/>
                  <a:t>When </a:t>
                </a:r>
                <a:r>
                  <a:rPr lang="fr-FR" b="1" u="sng" dirty="0"/>
                  <a:t>e</a:t>
                </a:r>
                <a:r>
                  <a:rPr lang="fr-FR" b="1" u="sng" dirty="0" err="1"/>
                  <a:t>xposure</a:t>
                </a:r>
                <a:r>
                  <a:rPr lang="fr-FR" b="1" dirty="0"/>
                  <a:t> (risk factor) estimates is in a </a:t>
                </a:r>
                <a:r>
                  <a:rPr lang="fr-FR" b="1" u="sng" dirty="0"/>
                  <a:t>cohort 1</a:t>
                </a:r>
                <a:r>
                  <a:rPr lang="fr-FR" b="1" dirty="0"/>
                  <a:t> (</a:t>
                </a:r>
                <a14:m>
                  <m:oMath xmlns:m="http://schemas.openxmlformats.org/officeDocument/2006/math">
                    <m:r>
                      <a:rPr lang="fr-FR" b="1" i="1">
                        <a:latin typeface="Cambria Math" panose="02040503050406030204" pitchFamily="18" charset="0"/>
                      </a:rPr>
                      <m:t>𝐆</m:t>
                    </m:r>
                    <m:r>
                      <a:rPr lang="fr-FR" b="1">
                        <a:latin typeface="Cambria Math" panose="02040503050406030204" pitchFamily="18" charset="0"/>
                      </a:rPr>
                      <m:t>=&gt;</m:t>
                    </m:r>
                    <m:sSub>
                      <m:sSubPr>
                        <m:ctrlPr>
                          <a:rPr lang="ar-AE" b="1" i="1">
                            <a:latin typeface="Cambria Math" panose="02040503050406030204" pitchFamily="18" charset="0"/>
                          </a:rPr>
                        </m:ctrlPr>
                      </m:sSubPr>
                      <m:e>
                        <m:r>
                          <a:rPr lang="fr-FR" b="1" i="1" smtClean="0">
                            <a:latin typeface="Cambria Math" panose="02040503050406030204" pitchFamily="18" charset="0"/>
                          </a:rPr>
                          <m:t>𝜷</m:t>
                        </m:r>
                      </m:e>
                      <m:sub>
                        <m:r>
                          <a:rPr lang="ar-AE" b="1" i="1">
                            <a:latin typeface="Cambria Math" panose="02040503050406030204" pitchFamily="18" charset="0"/>
                          </a:rPr>
                          <m:t>𝒙</m:t>
                        </m:r>
                      </m:sub>
                    </m:sSub>
                    <m:r>
                      <a:rPr lang="ar-AE" b="1">
                        <a:latin typeface="Cambria Math" panose="02040503050406030204" pitchFamily="18" charset="0"/>
                      </a:rPr>
                      <m:t>=&gt;</m:t>
                    </m:r>
                    <m:r>
                      <a:rPr lang="fr-FR" b="1" i="0" smtClean="0">
                        <a:latin typeface="Cambria Math" panose="02040503050406030204" pitchFamily="18" charset="0"/>
                      </a:rPr>
                      <m:t>𝐗</m:t>
                    </m:r>
                  </m:oMath>
                </a14:m>
                <a:r>
                  <a:rPr lang="fr-FR" b="1" dirty="0"/>
                  <a:t>)</a:t>
                </a:r>
                <a:br>
                  <a:rPr lang="fr-FR" b="1" dirty="0"/>
                </a:br>
                <a:r>
                  <a:rPr lang="fr-FR" dirty="0"/>
                  <a:t>and </a:t>
                </a:r>
                <a:r>
                  <a:rPr lang="fr-FR" b="1" u="sng" dirty="0"/>
                  <a:t>o</a:t>
                </a:r>
                <a:r>
                  <a:rPr lang="fr-FR" b="1" u="sng" dirty="0" err="1"/>
                  <a:t>utcome</a:t>
                </a:r>
                <a:r>
                  <a:rPr lang="fr-FR" b="1" dirty="0"/>
                  <a:t> estimates is in a </a:t>
                </a:r>
                <a:r>
                  <a:rPr lang="fr-FR" b="1" u="sng" dirty="0"/>
                  <a:t>cohort 2</a:t>
                </a:r>
                <a:r>
                  <a:rPr lang="fr-FR" b="1" dirty="0"/>
                  <a:t> (</a:t>
                </a:r>
                <a14:m>
                  <m:oMath xmlns:m="http://schemas.openxmlformats.org/officeDocument/2006/math">
                    <m:r>
                      <a:rPr lang="fr-FR" b="1" i="0" smtClean="0">
                        <a:latin typeface="Cambria Math" panose="02040503050406030204" pitchFamily="18" charset="0"/>
                      </a:rPr>
                      <m:t>𝐆</m:t>
                    </m:r>
                    <m:r>
                      <a:rPr lang="fr-FR" b="1" i="0" smtClean="0">
                        <a:latin typeface="Cambria Math" panose="02040503050406030204" pitchFamily="18" charset="0"/>
                      </a:rPr>
                      <m:t> =&gt;</m:t>
                    </m:r>
                    <m:sSub>
                      <m:sSubPr>
                        <m:ctrlPr>
                          <a:rPr lang="fr-FR" b="1" i="1" smtClean="0">
                            <a:latin typeface="Cambria Math" panose="02040503050406030204" pitchFamily="18" charset="0"/>
                          </a:rPr>
                        </m:ctrlPr>
                      </m:sSubPr>
                      <m:e>
                        <m:r>
                          <a:rPr lang="fr-FR" b="1" i="1" smtClean="0">
                            <a:latin typeface="Cambria Math" panose="02040503050406030204" pitchFamily="18" charset="0"/>
                          </a:rPr>
                          <m:t>𝜷</m:t>
                        </m:r>
                      </m:e>
                      <m:sub>
                        <m:r>
                          <a:rPr lang="fr-FR" b="1" i="1" smtClean="0">
                            <a:latin typeface="Cambria Math" panose="02040503050406030204" pitchFamily="18" charset="0"/>
                          </a:rPr>
                          <m:t>𝒀</m:t>
                        </m:r>
                      </m:sub>
                    </m:sSub>
                    <m:r>
                      <a:rPr lang="fr-FR" b="1">
                        <a:latin typeface="Cambria Math" panose="02040503050406030204" pitchFamily="18" charset="0"/>
                      </a:rPr>
                      <m:t>=&gt;</m:t>
                    </m:r>
                    <m:r>
                      <a:rPr lang="fr-FR" b="1" i="1">
                        <a:latin typeface="Cambria Math" panose="02040503050406030204" pitchFamily="18" charset="0"/>
                      </a:rPr>
                      <m:t>𝐘</m:t>
                    </m:r>
                  </m:oMath>
                </a14:m>
                <a:r>
                  <a:rPr lang="fr-FR" b="1" dirty="0"/>
                  <a:t>).</a:t>
                </a:r>
              </a:p>
              <a:p>
                <a:pPr lvl="1"/>
                <a:endParaRPr lang="fr-FR" sz="1200" dirty="0"/>
              </a:p>
              <a:p>
                <a:pPr marL="0" lvl="0" indent="0">
                  <a:buNone/>
                </a:pPr>
                <a:r>
                  <a:rPr lang="fr-FR" dirty="0"/>
                  <a:t>Pitfalls in match2-samples MR</a:t>
                </a:r>
              </a:p>
              <a:p>
                <a:pPr lvl="1"/>
                <a:r>
                  <a:rPr lang="fr-FR" sz="2000" dirty="0"/>
                  <a:t>Harmonization : </a:t>
                </a:r>
                <a:br>
                  <a:rPr lang="fr-FR" sz="2000" dirty="0"/>
                </a:br>
                <a:r>
                  <a:rPr lang="fr-FR" sz="2000" dirty="0"/>
                  <a:t>match effect and non effect allele + genome build </a:t>
                </a:r>
                <a:br>
                  <a:rPr lang="fr-FR" sz="2000" dirty="0"/>
                </a:br>
                <a:r>
                  <a:rPr lang="fr-FR" sz="2000" dirty="0"/>
                  <a:t>very important to harmonize effect allele REF/ALT</a:t>
                </a:r>
                <a:br>
                  <a:rPr lang="fr-FR" sz="2000" dirty="0"/>
                </a:br>
                <a:r>
                  <a:rPr lang="fr-FR" sz="2000" dirty="0"/>
                  <a:t>(may consider </a:t>
                </a:r>
                <a14:m>
                  <m:oMath xmlns:m="http://schemas.openxmlformats.org/officeDocument/2006/math">
                    <m:r>
                      <a:rPr lang="fr-FR" sz="2000">
                        <a:latin typeface="Cambria Math" panose="02040503050406030204" pitchFamily="18" charset="0"/>
                      </a:rPr>
                      <m:t>−</m:t>
                    </m:r>
                    <m:r>
                      <a:rPr lang="fr-FR" sz="2000">
                        <a:latin typeface="Cambria Math" panose="02040503050406030204" pitchFamily="18" charset="0"/>
                      </a:rPr>
                      <m:t>𝛽</m:t>
                    </m:r>
                  </m:oMath>
                </a14:m>
                <a:r>
                  <a:rPr lang="fr-FR" sz="2000" dirty="0"/>
                  <a:t> if REF/ALT must be flipped) </a:t>
                </a:r>
              </a:p>
              <a:p>
                <a:pPr lvl="1"/>
                <a:r>
                  <a:rPr lang="fr-FR" sz="2000" dirty="0"/>
                  <a:t>P</a:t>
                </a:r>
                <a:r>
                  <a:rPr lang="fr-FR" sz="2000" dirty="0" err="1"/>
                  <a:t>opulation</a:t>
                </a:r>
                <a:r>
                  <a:rPr lang="fr-FR" sz="2000" dirty="0"/>
                  <a:t> </a:t>
                </a:r>
                <a:r>
                  <a:rPr lang="fr-FR" sz="2000" dirty="0" err="1"/>
                  <a:t>st</a:t>
                </a:r>
                <a:r>
                  <a:rPr lang="fr-FR" sz="2000" dirty="0"/>
                  <a:t>r</a:t>
                </a:r>
                <a:r>
                  <a:rPr lang="fr-FR" sz="2000" dirty="0" err="1"/>
                  <a:t>ucture</a:t>
                </a:r>
                <a:r>
                  <a:rPr lang="fr-FR" sz="2000" dirty="0"/>
                  <a:t> (similar allele </a:t>
                </a:r>
                <a:r>
                  <a:rPr lang="fr-FR" sz="2000" dirty="0" err="1"/>
                  <a:t>freq</a:t>
                </a:r>
                <a:r>
                  <a:rPr lang="fr-FR" sz="2000" dirty="0"/>
                  <a:t> in both cohorts)</a:t>
                </a:r>
              </a:p>
              <a:p>
                <a:pPr lvl="1"/>
                <a:r>
                  <a:rPr lang="fr-FR" sz="2000" dirty="0"/>
                  <a:t>No sample overlap between cohorts (induce bias)</a:t>
                </a:r>
              </a:p>
              <a:p>
                <a:pPr lvl="1"/>
                <a:r>
                  <a:rPr lang="fr-FR" sz="2000" dirty="0" err="1"/>
                  <a:t>Both</a:t>
                </a:r>
                <a:r>
                  <a:rPr lang="fr-FR" sz="2000" dirty="0"/>
                  <a:t> </a:t>
                </a:r>
                <a:r>
                  <a:rPr lang="fr-FR" sz="2000" dirty="0" err="1"/>
                  <a:t>studies</a:t>
                </a:r>
                <a:r>
                  <a:rPr lang="fr-FR" sz="2000" dirty="0"/>
                  <a:t> have </a:t>
                </a:r>
                <a:r>
                  <a:rPr lang="fr-FR" sz="2000" dirty="0" err="1"/>
                  <a:t>same</a:t>
                </a:r>
                <a:r>
                  <a:rPr lang="fr-FR" sz="2000" dirty="0"/>
                  <a:t> </a:t>
                </a:r>
                <a:r>
                  <a:rPr lang="fr-FR" sz="2000" dirty="0" err="1"/>
                  <a:t>adjustment</a:t>
                </a:r>
                <a:r>
                  <a:rPr lang="fr-FR" sz="2000" dirty="0"/>
                  <a:t> (collider bias)</a:t>
                </a:r>
              </a:p>
              <a:p>
                <a:pPr lvl="1"/>
                <a:r>
                  <a:rPr lang="fr-FR" sz="2000" dirty="0"/>
                  <a:t>I</a:t>
                </a:r>
                <a:r>
                  <a:rPr lang="fr-FR" sz="2000" dirty="0" err="1"/>
                  <a:t>nstrument</a:t>
                </a:r>
                <a:r>
                  <a:rPr lang="fr-FR" sz="2000" dirty="0"/>
                  <a:t> selection </a:t>
                </a:r>
                <a:r>
                  <a:rPr lang="fr-FR" sz="2000" dirty="0" err="1"/>
                  <a:t>available</a:t>
                </a:r>
                <a:r>
                  <a:rPr lang="fr-FR" sz="2000" dirty="0"/>
                  <a:t> in </a:t>
                </a:r>
                <a:r>
                  <a:rPr lang="fr-FR" sz="2000" dirty="0" err="1"/>
                  <a:t>both</a:t>
                </a:r>
                <a:r>
                  <a:rPr lang="fr-FR" sz="2000" dirty="0"/>
                  <a:t> </a:t>
                </a:r>
                <a:r>
                  <a:rPr lang="fr-FR" sz="2000" dirty="0" err="1"/>
                  <a:t>studies</a:t>
                </a:r>
                <a:endParaRPr lang="fr-FR" sz="2000" dirty="0"/>
              </a:p>
              <a:p>
                <a:pPr lvl="1"/>
                <a:r>
                  <a:rPr lang="fr-FR" sz="2000" dirty="0"/>
                  <a:t>E</a:t>
                </a:r>
                <a:r>
                  <a:rPr lang="fr-FR" sz="2000" dirty="0" err="1"/>
                  <a:t>ffect</a:t>
                </a:r>
                <a:r>
                  <a:rPr lang="fr-FR" sz="2000" dirty="0"/>
                  <a:t> heterogeneity (robust method with summarized data)</a:t>
                </a:r>
                <a:endParaRPr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44500" y="1732450"/>
                <a:ext cx="8242300" cy="5020890"/>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Inverse Variance Weighted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2708" y="1732450"/>
                <a:ext cx="8494004" cy="5028574"/>
              </a:xfrm>
            </p:spPr>
            <p:txBody>
              <a:bodyPr>
                <a:normAutofit fontScale="85000" lnSpcReduction="10000"/>
              </a:bodyPr>
              <a:lstStyle/>
              <a:p>
                <a:pPr marL="0" lvl="0" indent="0">
                  <a:buNone/>
                </a:pPr>
                <a:r>
                  <a:rPr lang="fr-FR" dirty="0" err="1"/>
                  <a:t>Recall</a:t>
                </a:r>
                <a:r>
                  <a:rPr lang="fr-FR" dirty="0"/>
                  <a:t> ratio </a:t>
                </a:r>
                <a:r>
                  <a:rPr lang="fr-FR" dirty="0" err="1"/>
                  <a:t>equation</a:t>
                </a:r>
                <a:r>
                  <a:rPr lang="fr-FR" dirty="0"/>
                  <a:t> </a:t>
                </a:r>
                <a14:m>
                  <m:oMath xmlns:m="http://schemas.openxmlformats.org/officeDocument/2006/math">
                    <m:r>
                      <a:rPr lang="ar-AE" b="1">
                        <a:latin typeface="Cambria Math" panose="02040503050406030204" pitchFamily="18" charset="0"/>
                      </a:rPr>
                      <m:t>(</m:t>
                    </m:r>
                    <m:r>
                      <a:rPr lang="ar-AE" b="1" i="1">
                        <a:latin typeface="Cambria Math" panose="02040503050406030204" pitchFamily="18" charset="0"/>
                      </a:rPr>
                      <m:t>𝟏</m:t>
                    </m:r>
                    <m:r>
                      <a:rPr lang="ar-AE" b="1">
                        <a:latin typeface="Cambria Math" panose="02040503050406030204" pitchFamily="18" charset="0"/>
                      </a:rPr>
                      <m:t>)  </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𝒀</m:t>
                            </m:r>
                          </m:e>
                          <m:sub>
                            <m:r>
                              <a:rPr lang="ar-AE" b="1" i="1">
                                <a:latin typeface="Cambria Math" panose="02040503050406030204" pitchFamily="18" charset="0"/>
                              </a:rPr>
                              <m:t>𝒋</m:t>
                            </m:r>
                          </m:sub>
                        </m:sSub>
                      </m:sub>
                    </m:sSub>
                    <m:r>
                      <a:rPr lang="ar-AE" b="1">
                        <a:latin typeface="Cambria Math" panose="02040503050406030204" pitchFamily="18" charset="0"/>
                      </a:rPr>
                      <m:t>=</m:t>
                    </m:r>
                    <m:r>
                      <a:rPr lang="ar-AE" b="1" i="1">
                        <a:latin typeface="Cambria Math" panose="02040503050406030204" pitchFamily="18" charset="0"/>
                      </a:rPr>
                      <m:t>𝛉</m:t>
                    </m:r>
                    <m:r>
                      <a:rPr lang="ar-AE" b="1">
                        <a:latin typeface="Cambria Math" panose="02040503050406030204" pitchFamily="18" charset="0"/>
                      </a:rPr>
                      <m:t>×</m:t>
                    </m:r>
                    <m:sSub>
                      <m:sSubPr>
                        <m:ctrlPr>
                          <a:rPr lang="ar-AE" b="1" i="1">
                            <a:latin typeface="Cambria Math" panose="02040503050406030204" pitchFamily="18" charset="0"/>
                          </a:rPr>
                        </m:ctrlPr>
                      </m:sSubPr>
                      <m:e>
                        <m:acc>
                          <m:accPr>
                            <m:chr m:val="̂"/>
                            <m:ctrlPr>
                              <a:rPr lang="ar-AE" b="1" i="1">
                                <a:latin typeface="Cambria Math" panose="02040503050406030204" pitchFamily="18" charset="0"/>
                              </a:rPr>
                            </m:ctrlPr>
                          </m:accPr>
                          <m:e>
                            <m:r>
                              <a:rPr lang="ar-AE" b="1" i="1">
                                <a:latin typeface="Cambria Math" panose="02040503050406030204" pitchFamily="18" charset="0"/>
                              </a:rPr>
                              <m:t>𝜷</m:t>
                            </m:r>
                          </m:e>
                        </m:acc>
                      </m:e>
                      <m:sub>
                        <m:sSub>
                          <m:sSubPr>
                            <m:ctrlPr>
                              <a:rPr lang="ar-AE" b="1" i="1">
                                <a:latin typeface="Cambria Math" panose="02040503050406030204" pitchFamily="18" charset="0"/>
                              </a:rPr>
                            </m:ctrlPr>
                          </m:sSubPr>
                          <m:e>
                            <m:r>
                              <a:rPr lang="ar-AE" b="1" i="1">
                                <a:latin typeface="Cambria Math" panose="02040503050406030204" pitchFamily="18" charset="0"/>
                              </a:rPr>
                              <m:t>𝑿</m:t>
                            </m:r>
                          </m:e>
                          <m:sub>
                            <m:r>
                              <a:rPr lang="ar-AE" b="1" i="1">
                                <a:latin typeface="Cambria Math" panose="02040503050406030204" pitchFamily="18" charset="0"/>
                              </a:rPr>
                              <m:t>𝒋</m:t>
                            </m:r>
                          </m:sub>
                        </m:sSub>
                      </m:sub>
                    </m:sSub>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𝜺</m:t>
                        </m:r>
                      </m:e>
                      <m:sub>
                        <m:r>
                          <a:rPr lang="ar-AE" b="1" i="1">
                            <a:latin typeface="Cambria Math" panose="02040503050406030204" pitchFamily="18" charset="0"/>
                          </a:rPr>
                          <m:t>𝒋</m:t>
                        </m:r>
                      </m:sub>
                    </m:sSub>
                  </m:oMath>
                </a14:m>
                <a:r>
                  <a:rPr lang="ar-AE" dirty="0"/>
                  <a:t> </a:t>
                </a:r>
                <a:r>
                  <a:rPr lang="fr-FR" dirty="0"/>
                  <a:t> </a:t>
                </a:r>
                <a:r>
                  <a:rPr lang="fr-FR" dirty="0" err="1"/>
                  <a:t>with</a:t>
                </a:r>
                <a:r>
                  <a:rPr lang="fr-FR" dirty="0"/>
                  <a:t> </a:t>
                </a:r>
                <a:r>
                  <a:rPr lang="fr-FR" dirty="0" err="1"/>
                  <a:t>following</a:t>
                </a:r>
                <a:r>
                  <a:rPr lang="fr-FR" dirty="0"/>
                  <a:t> </a:t>
                </a:r>
                <a:r>
                  <a:rPr lang="fr-FR" dirty="0" err="1"/>
                  <a:t>assumptions</a:t>
                </a:r>
                <a:r>
                  <a:rPr lang="fr-FR" dirty="0"/>
                  <a:t> : </a:t>
                </a:r>
                <a:br>
                  <a:rPr lang="fr-FR" dirty="0"/>
                </a:br>
                <a:r>
                  <a:rPr lang="fr-FR" dirty="0"/>
                  <a:t>X linearly affects Y and additive effect of genetic variant </a:t>
                </a:r>
                <a14:m>
                  <m:oMath xmlns:m="http://schemas.openxmlformats.org/officeDocument/2006/math">
                    <m:r>
                      <a:rPr lang="fr-FR">
                        <a:latin typeface="Cambria Math" panose="02040503050406030204" pitchFamily="18" charset="0"/>
                      </a:rPr>
                      <m:t>𝑗</m:t>
                    </m:r>
                  </m:oMath>
                </a14:m>
                <a:r>
                  <a:rPr lang="fr-FR" dirty="0"/>
                  <a:t>, all J variants are </a:t>
                </a:r>
                <a:r>
                  <a:rPr lang="fr-FR" dirty="0" err="1"/>
                  <a:t>valid</a:t>
                </a:r>
                <a:r>
                  <a:rPr lang="fr-FR" dirty="0"/>
                  <a:t> </a:t>
                </a:r>
                <a:r>
                  <a:rPr lang="fr-FR" dirty="0" err="1"/>
                  <a:t>IVs</a:t>
                </a:r>
                <a:r>
                  <a:rPr lang="fr-FR" dirty="0"/>
                  <a:t> and </a:t>
                </a:r>
                <a:r>
                  <a:rPr lang="fr-FR" dirty="0" err="1"/>
                  <a:t>homogenous</a:t>
                </a:r>
                <a:r>
                  <a:rPr lang="fr-FR" dirty="0"/>
                  <a:t> effects in the </a:t>
                </a:r>
                <a:r>
                  <a:rPr lang="fr-FR" dirty="0" err="1"/>
                  <a:t>two</a:t>
                </a:r>
                <a:r>
                  <a:rPr lang="fr-FR" dirty="0"/>
                  <a:t> </a:t>
                </a:r>
                <a:r>
                  <a:rPr lang="fr-FR" dirty="0" err="1"/>
                  <a:t>cohorts</a:t>
                </a:r>
                <a:r>
                  <a:rPr lang="fr-FR" dirty="0"/>
                  <a:t>.</a:t>
                </a:r>
              </a:p>
              <a:p>
                <a:pPr marL="0" lvl="0" indent="0">
                  <a:buNone/>
                </a:pPr>
                <a:r>
                  <a:rPr lang="fr-FR" dirty="0"/>
                  <a:t>If assumptions hold :</a:t>
                </a:r>
              </a:p>
              <a:p>
                <a:pPr lvl="1"/>
                <a:r>
                  <a:rPr lang="fr-FR" dirty="0"/>
                  <a:t>Clear linear trend in G </a:t>
                </a:r>
                <a:r>
                  <a:rPr lang="fr-FR" dirty="0" err="1"/>
                  <a:t>asso</a:t>
                </a:r>
                <a:r>
                  <a:rPr lang="fr-FR" dirty="0"/>
                  <a:t>, starting at the origin with a gradient </a:t>
                </a:r>
                <a14:m>
                  <m:oMath xmlns:m="http://schemas.openxmlformats.org/officeDocument/2006/math">
                    <m:acc>
                      <m:accPr>
                        <m:chr m:val="̂"/>
                        <m:ctrlPr>
                          <a:rPr lang="ar-AE" i="1">
                            <a:latin typeface="Cambria Math" panose="02040503050406030204" pitchFamily="18" charset="0"/>
                          </a:rPr>
                        </m:ctrlPr>
                      </m:accPr>
                      <m:e>
                        <m:r>
                          <a:rPr lang="ar-AE">
                            <a:latin typeface="Cambria Math" panose="02040503050406030204" pitchFamily="18" charset="0"/>
                          </a:rPr>
                          <m:t>𝜃</m:t>
                        </m:r>
                      </m:e>
                    </m:acc>
                  </m:oMath>
                </a14:m>
                <a:endParaRPr lang="ar-AE" dirty="0"/>
              </a:p>
              <a:p>
                <a:pPr lvl="1"/>
                <a:r>
                  <a:rPr lang="fr-FR" dirty="0"/>
                  <a:t>No heterogeneity, e.g. Cochran’s </a:t>
                </a:r>
                <a14:m>
                  <m:oMath xmlns:m="http://schemas.openxmlformats.org/officeDocument/2006/math">
                    <m:r>
                      <a:rPr lang="fr-FR">
                        <a:latin typeface="Cambria Math" panose="02040503050406030204" pitchFamily="18" charset="0"/>
                      </a:rPr>
                      <m:t>𝑄</m:t>
                    </m:r>
                    <m:r>
                      <a:rPr lang="fr-FR">
                        <a:latin typeface="Cambria Math" panose="02040503050406030204" pitchFamily="18" charset="0"/>
                      </a:rPr>
                      <m:t>≈</m:t>
                    </m:r>
                    <m:r>
                      <a:rPr lang="fr-FR">
                        <a:latin typeface="Cambria Math" panose="02040503050406030204" pitchFamily="18" charset="0"/>
                      </a:rPr>
                      <m:t>𝐽</m:t>
                    </m:r>
                    <m:r>
                      <a:rPr lang="fr-FR">
                        <a:latin typeface="Cambria Math" panose="02040503050406030204" pitchFamily="18" charset="0"/>
                      </a:rPr>
                      <m:t>−</m:t>
                    </m:r>
                    <m:r>
                      <a:rPr lang="fr-FR">
                        <a:latin typeface="Cambria Math" panose="02040503050406030204" pitchFamily="18" charset="0"/>
                      </a:rPr>
                      <m:t>1</m:t>
                    </m:r>
                  </m:oMath>
                </a14:m>
                <a:endParaRPr lang="fr-FR" dirty="0"/>
              </a:p>
              <a:p>
                <a:pPr marL="0" lvl="0" indent="0">
                  <a:lnSpc>
                    <a:spcPct val="120000"/>
                  </a:lnSpc>
                  <a:spcBef>
                    <a:spcPts val="600"/>
                  </a:spcBef>
                  <a:buNone/>
                </a:pPr>
                <a:r>
                  <a:rPr lang="fr-FR" sz="2400" b="1" dirty="0"/>
                  <a:t>How to combine n different ratio estimates </a:t>
                </a:r>
                <a14:m>
                  <m:oMath xmlns:m="http://schemas.openxmlformats.org/officeDocument/2006/math">
                    <m:acc>
                      <m:accPr>
                        <m:chr m:val="̂"/>
                        <m:ctrlPr>
                          <a:rPr lang="ar-AE" sz="2400" b="1" i="1">
                            <a:latin typeface="Cambria Math" panose="02040503050406030204" pitchFamily="18" charset="0"/>
                          </a:rPr>
                        </m:ctrlPr>
                      </m:accPr>
                      <m:e>
                        <m:sSub>
                          <m:sSubPr>
                            <m:ctrlPr>
                              <a:rPr lang="ar-AE" sz="2400" b="1" i="1">
                                <a:latin typeface="Cambria Math" panose="02040503050406030204" pitchFamily="18" charset="0"/>
                              </a:rPr>
                            </m:ctrlPr>
                          </m:sSubPr>
                          <m:e>
                            <m:r>
                              <a:rPr lang="ar-AE" sz="2400" b="1" i="1">
                                <a:latin typeface="Cambria Math" panose="02040503050406030204" pitchFamily="18" charset="0"/>
                              </a:rPr>
                              <m:t>𝜽</m:t>
                            </m:r>
                          </m:e>
                          <m:sub>
                            <m:r>
                              <a:rPr lang="ar-AE" sz="2400" b="1" i="1">
                                <a:latin typeface="Cambria Math" panose="02040503050406030204" pitchFamily="18" charset="0"/>
                              </a:rPr>
                              <m:t>𝒋</m:t>
                            </m:r>
                          </m:sub>
                        </m:sSub>
                      </m:e>
                    </m:acc>
                  </m:oMath>
                </a14:m>
                <a:r>
                  <a:rPr lang="ar-AE" sz="2400" dirty="0"/>
                  <a:t> </a:t>
                </a:r>
                <a:r>
                  <a:rPr lang="ar-AE" sz="2400" b="1" dirty="0"/>
                  <a:t>?</a:t>
                </a:r>
                <a:r>
                  <a:rPr lang="ar-AE" sz="2400" dirty="0"/>
                  <a:t> </a:t>
                </a:r>
                <a:r>
                  <a:rPr lang="fr-FR" sz="2400" dirty="0"/>
                  <a:t> </a:t>
                </a:r>
              </a:p>
              <a:p>
                <a:pPr marL="0" lvl="0" indent="0" algn="ctr">
                  <a:lnSpc>
                    <a:spcPct val="120000"/>
                  </a:lnSpc>
                  <a:spcBef>
                    <a:spcPts val="600"/>
                  </a:spcBef>
                  <a:buNone/>
                </a:pPr>
                <a:r>
                  <a:rPr lang="fr-FR" sz="2400" b="1" dirty="0" err="1"/>
                  <a:t>With</a:t>
                </a:r>
                <a:r>
                  <a:rPr lang="fr-FR" sz="2400" b="1" dirty="0"/>
                  <a:t> the Inverse Variance Weighted (IVW)</a:t>
                </a:r>
                <a:r>
                  <a:rPr lang="fr-FR" sz="2400" dirty="0"/>
                  <a:t> </a:t>
                </a:r>
                <a:r>
                  <a:rPr lang="fr-FR" sz="2400" dirty="0" err="1"/>
                  <a:t>estimate</a:t>
                </a:r>
                <a:endParaRPr lang="fr-FR" sz="2400" dirty="0"/>
              </a:p>
              <a:p>
                <a:pPr marL="0" lvl="0" indent="0">
                  <a:lnSpc>
                    <a:spcPct val="120000"/>
                  </a:lnSpc>
                  <a:spcBef>
                    <a:spcPts val="600"/>
                  </a:spcBef>
                  <a:buNone/>
                </a:pPr>
                <a:r>
                  <a:rPr lang="fr-FR" sz="2500" dirty="0"/>
                  <a:t>	</a:t>
                </a:r>
                <a14:m>
                  <m:oMath xmlns:m="http://schemas.openxmlformats.org/officeDocument/2006/math">
                    <m:r>
                      <a:rPr lang="fr-FR" sz="2600">
                        <a:latin typeface="Cambria Math" panose="02040503050406030204" pitchFamily="18" charset="0"/>
                      </a:rPr>
                      <m:t>(</m:t>
                    </m:r>
                    <m:r>
                      <a:rPr lang="fr-FR" sz="2600">
                        <a:latin typeface="Cambria Math" panose="02040503050406030204" pitchFamily="18" charset="0"/>
                      </a:rPr>
                      <m:t>7</m:t>
                    </m:r>
                    <m:r>
                      <a:rPr lang="fr-FR" sz="2600">
                        <a:latin typeface="Cambria Math" panose="02040503050406030204" pitchFamily="18" charset="0"/>
                      </a:rPr>
                      <m:t>)  </m:t>
                    </m:r>
                    <m:sSub>
                      <m:sSubPr>
                        <m:ctrlPr>
                          <a:rPr lang="ar-AE" sz="2600" b="1" i="1">
                            <a:latin typeface="Cambria Math" panose="02040503050406030204" pitchFamily="18" charset="0"/>
                          </a:rPr>
                        </m:ctrlPr>
                      </m:sSubPr>
                      <m:e>
                        <m:acc>
                          <m:accPr>
                            <m:chr m:val="̂"/>
                            <m:ctrlPr>
                              <a:rPr lang="ar-AE" sz="2600" b="1" i="1">
                                <a:latin typeface="Cambria Math" panose="02040503050406030204" pitchFamily="18" charset="0"/>
                              </a:rPr>
                            </m:ctrlPr>
                          </m:accPr>
                          <m:e>
                            <m:r>
                              <a:rPr lang="ar-AE" sz="2600" b="1" i="1">
                                <a:latin typeface="Cambria Math" panose="02040503050406030204" pitchFamily="18" charset="0"/>
                              </a:rPr>
                              <m:t>𝜽</m:t>
                            </m:r>
                          </m:e>
                        </m:acc>
                      </m:e>
                      <m:sub>
                        <m:r>
                          <a:rPr lang="ar-AE" sz="2600" b="1" i="1">
                            <a:latin typeface="Cambria Math" panose="02040503050406030204" pitchFamily="18" charset="0"/>
                          </a:rPr>
                          <m:t>𝑰𝑽𝑾</m:t>
                        </m:r>
                      </m:sub>
                    </m:sSub>
                    <m:r>
                      <a:rPr lang="ar-AE" sz="2600">
                        <a:latin typeface="Cambria Math" panose="02040503050406030204" pitchFamily="18" charset="0"/>
                      </a:rPr>
                      <m:t>=</m:t>
                    </m:r>
                    <m:f>
                      <m:fPr>
                        <m:ctrlPr>
                          <a:rPr lang="ar-AE" sz="2600" i="1">
                            <a:latin typeface="Cambria Math" panose="02040503050406030204" pitchFamily="18" charset="0"/>
                          </a:rPr>
                        </m:ctrlPr>
                      </m:fPr>
                      <m:num>
                        <m:nary>
                          <m:naryPr>
                            <m:chr m:val="∑"/>
                            <m:limLoc m:val="undOvr"/>
                            <m:ctrlPr>
                              <a:rPr lang="ar-AE" sz="2600" i="1">
                                <a:latin typeface="Cambria Math" panose="02040503050406030204" pitchFamily="18" charset="0"/>
                              </a:rPr>
                            </m:ctrlPr>
                          </m:naryPr>
                          <m:sub>
                            <m:r>
                              <a:rPr lang="ar-AE" sz="2600">
                                <a:latin typeface="Cambria Math" panose="02040503050406030204" pitchFamily="18" charset="0"/>
                              </a:rPr>
                              <m:t>𝑗</m:t>
                            </m:r>
                            <m:r>
                              <a:rPr lang="ar-AE" sz="2600">
                                <a:latin typeface="Cambria Math" panose="02040503050406030204" pitchFamily="18" charset="0"/>
                              </a:rPr>
                              <m:t>=</m:t>
                            </m:r>
                            <m:r>
                              <a:rPr lang="ar-AE" sz="2600">
                                <a:latin typeface="Cambria Math" panose="02040503050406030204" pitchFamily="18" charset="0"/>
                              </a:rPr>
                              <m:t>1</m:t>
                            </m:r>
                          </m:sub>
                          <m:sup>
                            <m:r>
                              <a:rPr lang="ar-AE" sz="2600">
                                <a:latin typeface="Cambria Math" panose="02040503050406030204" pitchFamily="18" charset="0"/>
                              </a:rPr>
                              <m:t>𝑛</m:t>
                            </m:r>
                          </m:sup>
                          <m:e>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e>
                        </m:nary>
                        <m:r>
                          <a:rPr lang="ar-AE" sz="2600">
                            <a:latin typeface="Cambria Math" panose="02040503050406030204" pitchFamily="18" charset="0"/>
                          </a:rPr>
                          <m:t>/</m:t>
                        </m:r>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r>
                          <a:rPr lang="ar-AE" sz="2600">
                            <a:latin typeface="Cambria Math" panose="02040503050406030204" pitchFamily="18" charset="0"/>
                          </a:rPr>
                          <m:t>)</m:t>
                        </m:r>
                      </m:num>
                      <m:den>
                        <m:nary>
                          <m:naryPr>
                            <m:chr m:val="∑"/>
                            <m:limLoc m:val="undOvr"/>
                            <m:ctrlPr>
                              <a:rPr lang="ar-AE" sz="2600" i="1">
                                <a:latin typeface="Cambria Math" panose="02040503050406030204" pitchFamily="18" charset="0"/>
                              </a:rPr>
                            </m:ctrlPr>
                          </m:naryPr>
                          <m:sub>
                            <m:r>
                              <a:rPr lang="ar-AE" sz="2600">
                                <a:latin typeface="Cambria Math" panose="02040503050406030204" pitchFamily="18" charset="0"/>
                              </a:rPr>
                              <m:t>𝑗</m:t>
                            </m:r>
                            <m:r>
                              <a:rPr lang="ar-AE" sz="2600">
                                <a:latin typeface="Cambria Math" panose="02040503050406030204" pitchFamily="18" charset="0"/>
                              </a:rPr>
                              <m:t>=</m:t>
                            </m:r>
                            <m:r>
                              <a:rPr lang="ar-AE" sz="2600">
                                <a:latin typeface="Cambria Math" panose="02040503050406030204" pitchFamily="18" charset="0"/>
                              </a:rPr>
                              <m:t>1</m:t>
                            </m:r>
                          </m:sub>
                          <m:sup>
                            <m:r>
                              <a:rPr lang="ar-AE" sz="2600">
                                <a:latin typeface="Cambria Math" panose="02040503050406030204" pitchFamily="18" charset="0"/>
                              </a:rPr>
                              <m:t>𝑛</m:t>
                            </m:r>
                          </m:sup>
                          <m:e>
                            <m:r>
                              <a:rPr lang="ar-AE" sz="2600">
                                <a:latin typeface="Cambria Math" panose="02040503050406030204" pitchFamily="18" charset="0"/>
                              </a:rPr>
                              <m:t>1</m:t>
                            </m:r>
                          </m:e>
                        </m:nary>
                        <m:r>
                          <a:rPr lang="ar-AE" sz="2600">
                            <a:latin typeface="Cambria Math" panose="02040503050406030204" pitchFamily="18" charset="0"/>
                          </a:rPr>
                          <m:t>/</m:t>
                        </m:r>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r>
                          <a:rPr lang="ar-AE" sz="2600">
                            <a:latin typeface="Cambria Math" panose="02040503050406030204" pitchFamily="18" charset="0"/>
                          </a:rPr>
                          <m:t>)</m:t>
                        </m:r>
                      </m:den>
                    </m:f>
                  </m:oMath>
                </a14:m>
                <a:r>
                  <a:rPr lang="fr-FR" sz="2200" dirty="0">
                    <a:latin typeface="Cambria Math" panose="02040503050406030204" pitchFamily="18" charset="0"/>
                  </a:rPr>
                  <a:t> 			</a:t>
                </a:r>
                <a:r>
                  <a:rPr lang="ar-AE" sz="2200" dirty="0">
                    <a:latin typeface="Cambria Math" panose="02040503050406030204" pitchFamily="18" charset="0"/>
                  </a:rPr>
                  <a:t> </a:t>
                </a:r>
                <a14:m>
                  <m:oMath xmlns:m="http://schemas.openxmlformats.org/officeDocument/2006/math">
                    <m:r>
                      <a:rPr lang="ar-AE" sz="2600">
                        <a:latin typeface="Cambria Math" panose="02040503050406030204" pitchFamily="18" charset="0"/>
                      </a:rPr>
                      <m:t>(</m:t>
                    </m:r>
                    <m:r>
                      <a:rPr lang="ar-AE" sz="2600">
                        <a:latin typeface="Cambria Math" panose="02040503050406030204" pitchFamily="18" charset="0"/>
                      </a:rPr>
                      <m:t>8</m:t>
                    </m:r>
                    <m:r>
                      <a:rPr lang="ar-AE" sz="2600">
                        <a:latin typeface="Cambria Math" panose="02040503050406030204" pitchFamily="18" charset="0"/>
                      </a:rPr>
                      <m:t>)  </m:t>
                    </m:r>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acc>
                          <m:accPr>
                            <m:chr m:val="̂"/>
                            <m:ctrlPr>
                              <a:rPr lang="ar-AE" sz="2600" i="1">
                                <a:latin typeface="Cambria Math" panose="02040503050406030204" pitchFamily="18" charset="0"/>
                              </a:rPr>
                            </m:ctrlPr>
                          </m:accPr>
                          <m:e>
                            <m:r>
                              <a:rPr lang="ar-AE" sz="2600">
                                <a:latin typeface="Cambria Math" panose="02040503050406030204" pitchFamily="18" charset="0"/>
                              </a:rPr>
                              <m:t>𝜃</m:t>
                            </m:r>
                          </m:e>
                        </m:acc>
                      </m:e>
                      <m:sub>
                        <m:r>
                          <a:rPr lang="ar-AE" sz="2600">
                            <a:latin typeface="Cambria Math" panose="02040503050406030204" pitchFamily="18" charset="0"/>
                          </a:rPr>
                          <m:t>𝑗</m:t>
                        </m:r>
                      </m:sub>
                    </m:sSub>
                    <m:r>
                      <a:rPr lang="ar-AE" sz="2600">
                        <a:latin typeface="Cambria Math" panose="02040503050406030204" pitchFamily="18" charset="0"/>
                      </a:rPr>
                      <m:t>)=</m:t>
                    </m:r>
                    <m:f>
                      <m:fPr>
                        <m:ctrlPr>
                          <a:rPr lang="ar-AE" sz="2600" i="1">
                            <a:latin typeface="Cambria Math" panose="02040503050406030204" pitchFamily="18" charset="0"/>
                          </a:rPr>
                        </m:ctrlPr>
                      </m:fPr>
                      <m:num>
                        <m:r>
                          <a:rPr lang="ar-AE" sz="2600">
                            <a:latin typeface="Cambria Math" panose="02040503050406030204" pitchFamily="18" charset="0"/>
                          </a:rPr>
                          <m:t>𝑣𝑎𝑟</m:t>
                        </m:r>
                        <m:r>
                          <a:rPr lang="ar-AE" sz="2600">
                            <a:latin typeface="Cambria Math" panose="02040503050406030204" pitchFamily="18" charset="0"/>
                          </a:rPr>
                          <m:t>(</m:t>
                        </m:r>
                        <m:sSub>
                          <m:sSubPr>
                            <m:ctrlPr>
                              <a:rPr lang="ar-AE" sz="2600" i="1">
                                <a:latin typeface="Cambria Math" panose="02040503050406030204" pitchFamily="18" charset="0"/>
                              </a:rPr>
                            </m:ctrlPr>
                          </m:sSubPr>
                          <m:e>
                            <m:r>
                              <a:rPr lang="ar-AE" sz="2600">
                                <a:latin typeface="Cambria Math" panose="02040503050406030204" pitchFamily="18" charset="0"/>
                              </a:rPr>
                              <m:t>𝛽</m:t>
                            </m:r>
                          </m:e>
                          <m:sub>
                            <m:sSub>
                              <m:sSubPr>
                                <m:ctrlPr>
                                  <a:rPr lang="ar-AE" sz="2600" i="1">
                                    <a:latin typeface="Cambria Math" panose="02040503050406030204" pitchFamily="18" charset="0"/>
                                  </a:rPr>
                                </m:ctrlPr>
                              </m:sSubPr>
                              <m:e>
                                <m:r>
                                  <a:rPr lang="ar-AE" sz="2600">
                                    <a:latin typeface="Cambria Math" panose="02040503050406030204" pitchFamily="18" charset="0"/>
                                  </a:rPr>
                                  <m:t>𝑌</m:t>
                                </m:r>
                              </m:e>
                              <m:sub>
                                <m:r>
                                  <a:rPr lang="ar-AE" sz="2600">
                                    <a:latin typeface="Cambria Math" panose="02040503050406030204" pitchFamily="18" charset="0"/>
                                  </a:rPr>
                                  <m:t>𝑗</m:t>
                                </m:r>
                              </m:sub>
                            </m:sSub>
                          </m:sub>
                        </m:sSub>
                        <m:r>
                          <a:rPr lang="ar-AE" sz="2600">
                            <a:latin typeface="Cambria Math" panose="02040503050406030204" pitchFamily="18" charset="0"/>
                          </a:rPr>
                          <m:t>)</m:t>
                        </m:r>
                      </m:num>
                      <m:den>
                        <m:sSubSup>
                          <m:sSubSupPr>
                            <m:ctrlPr>
                              <a:rPr lang="ar-AE" sz="2600" i="1">
                                <a:latin typeface="Cambria Math" panose="02040503050406030204" pitchFamily="18" charset="0"/>
                              </a:rPr>
                            </m:ctrlPr>
                          </m:sSubSupPr>
                          <m:e>
                            <m:r>
                              <a:rPr lang="ar-AE" sz="2600">
                                <a:latin typeface="Cambria Math" panose="02040503050406030204" pitchFamily="18" charset="0"/>
                              </a:rPr>
                              <m:t>𝛽</m:t>
                            </m:r>
                          </m:e>
                          <m:sub>
                            <m:sSub>
                              <m:sSubPr>
                                <m:ctrlPr>
                                  <a:rPr lang="ar-AE" sz="2600" i="1">
                                    <a:latin typeface="Cambria Math" panose="02040503050406030204" pitchFamily="18" charset="0"/>
                                  </a:rPr>
                                </m:ctrlPr>
                              </m:sSubPr>
                              <m:e>
                                <m:r>
                                  <a:rPr lang="ar-AE" sz="2600">
                                    <a:latin typeface="Cambria Math" panose="02040503050406030204" pitchFamily="18" charset="0"/>
                                  </a:rPr>
                                  <m:t>𝑋</m:t>
                                </m:r>
                              </m:e>
                              <m:sub>
                                <m:r>
                                  <a:rPr lang="ar-AE" sz="2600">
                                    <a:latin typeface="Cambria Math" panose="02040503050406030204" pitchFamily="18" charset="0"/>
                                  </a:rPr>
                                  <m:t>𝑗</m:t>
                                </m:r>
                              </m:sub>
                            </m:sSub>
                          </m:sub>
                          <m:sup>
                            <m:r>
                              <a:rPr lang="ar-AE" sz="2600">
                                <a:latin typeface="Cambria Math" panose="02040503050406030204" pitchFamily="18" charset="0"/>
                              </a:rPr>
                              <m:t>2</m:t>
                            </m:r>
                          </m:sup>
                        </m:sSubSup>
                      </m:den>
                    </m:f>
                    <m:r>
                      <a:rPr lang="ar-AE" sz="2600">
                        <a:latin typeface="Cambria Math" panose="02040503050406030204" pitchFamily="18" charset="0"/>
                      </a:rPr>
                      <m:t>=</m:t>
                    </m:r>
                    <m:f>
                      <m:fPr>
                        <m:ctrlPr>
                          <a:rPr lang="ar-AE" sz="2600" i="1">
                            <a:latin typeface="Cambria Math" panose="02040503050406030204" pitchFamily="18" charset="0"/>
                          </a:rPr>
                        </m:ctrlPr>
                      </m:fPr>
                      <m:num>
                        <m:sSubSup>
                          <m:sSubSupPr>
                            <m:ctrlPr>
                              <a:rPr lang="ar-AE" sz="2600" i="1">
                                <a:latin typeface="Cambria Math" panose="02040503050406030204" pitchFamily="18" charset="0"/>
                              </a:rPr>
                            </m:ctrlPr>
                          </m:sSubSupPr>
                          <m:e>
                            <m:r>
                              <a:rPr lang="ar-AE" sz="2600">
                                <a:latin typeface="Cambria Math" panose="02040503050406030204" pitchFamily="18" charset="0"/>
                              </a:rPr>
                              <m:t>𝜎</m:t>
                            </m:r>
                          </m:e>
                          <m:sub>
                            <m:sSub>
                              <m:sSubPr>
                                <m:ctrlPr>
                                  <a:rPr lang="ar-AE" sz="2600" i="1">
                                    <a:latin typeface="Cambria Math" panose="02040503050406030204" pitchFamily="18" charset="0"/>
                                  </a:rPr>
                                </m:ctrlPr>
                              </m:sSubPr>
                              <m:e>
                                <m:r>
                                  <a:rPr lang="ar-AE" sz="2600">
                                    <a:latin typeface="Cambria Math" panose="02040503050406030204" pitchFamily="18" charset="0"/>
                                  </a:rPr>
                                  <m:t>𝑌</m:t>
                                </m:r>
                              </m:e>
                              <m:sub>
                                <m:r>
                                  <a:rPr lang="ar-AE" sz="2600">
                                    <a:latin typeface="Cambria Math" panose="02040503050406030204" pitchFamily="18" charset="0"/>
                                  </a:rPr>
                                  <m:t>𝑗</m:t>
                                </m:r>
                              </m:sub>
                            </m:sSub>
                          </m:sub>
                          <m:sup>
                            <m:r>
                              <a:rPr lang="ar-AE" sz="2600">
                                <a:latin typeface="Cambria Math" panose="02040503050406030204" pitchFamily="18" charset="0"/>
                              </a:rPr>
                              <m:t>2</m:t>
                            </m:r>
                          </m:sup>
                        </m:sSubSup>
                      </m:num>
                      <m:den>
                        <m:sSubSup>
                          <m:sSubSupPr>
                            <m:ctrlPr>
                              <a:rPr lang="ar-AE" sz="2600" i="1">
                                <a:latin typeface="Cambria Math" panose="02040503050406030204" pitchFamily="18" charset="0"/>
                              </a:rPr>
                            </m:ctrlPr>
                          </m:sSubSupPr>
                          <m:e>
                            <m:r>
                              <a:rPr lang="ar-AE" sz="2600">
                                <a:latin typeface="Cambria Math" panose="02040503050406030204" pitchFamily="18" charset="0"/>
                              </a:rPr>
                              <m:t>𝛽</m:t>
                            </m:r>
                          </m:e>
                          <m:sub>
                            <m:sSub>
                              <m:sSubPr>
                                <m:ctrlPr>
                                  <a:rPr lang="ar-AE" sz="2600" i="1">
                                    <a:latin typeface="Cambria Math" panose="02040503050406030204" pitchFamily="18" charset="0"/>
                                  </a:rPr>
                                </m:ctrlPr>
                              </m:sSubPr>
                              <m:e>
                                <m:r>
                                  <a:rPr lang="ar-AE" sz="2600">
                                    <a:latin typeface="Cambria Math" panose="02040503050406030204" pitchFamily="18" charset="0"/>
                                  </a:rPr>
                                  <m:t>𝑋</m:t>
                                </m:r>
                              </m:e>
                              <m:sub>
                                <m:r>
                                  <a:rPr lang="ar-AE" sz="2600">
                                    <a:latin typeface="Cambria Math" panose="02040503050406030204" pitchFamily="18" charset="0"/>
                                  </a:rPr>
                                  <m:t>𝑗</m:t>
                                </m:r>
                              </m:sub>
                            </m:sSub>
                          </m:sub>
                          <m:sup>
                            <m:r>
                              <a:rPr lang="ar-AE" sz="2600">
                                <a:latin typeface="Cambria Math" panose="02040503050406030204" pitchFamily="18" charset="0"/>
                              </a:rPr>
                              <m:t>2</m:t>
                            </m:r>
                          </m:sup>
                        </m:sSubSup>
                      </m:den>
                    </m:f>
                  </m:oMath>
                </a14:m>
                <a:endParaRPr lang="ar-AE" dirty="0"/>
              </a:p>
              <a:p>
                <a:pPr marL="0" lvl="0" indent="0">
                  <a:buNone/>
                </a:pPr>
                <a:r>
                  <a:rPr lang="fr-FR" b="1" dirty="0"/>
                  <a:t>Important assumption</a:t>
                </a:r>
                <a:r>
                  <a:rPr lang="fr-FR" dirty="0"/>
                  <a:t> : genetic variant are independent thus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𝜃</m:t>
                        </m:r>
                      </m:e>
                      <m:sub>
                        <m:r>
                          <a:rPr lang="ar-AE">
                            <a:latin typeface="Cambria Math" panose="02040503050406030204" pitchFamily="18" charset="0"/>
                          </a:rPr>
                          <m:t>𝑗</m:t>
                        </m:r>
                      </m:sub>
                    </m:sSub>
                  </m:oMath>
                </a14:m>
                <a:r>
                  <a:rPr lang="ar-AE" dirty="0"/>
                  <a:t> </a:t>
                </a:r>
                <a:r>
                  <a:rPr lang="fr-FR" dirty="0"/>
                  <a:t>are independent.</a:t>
                </a:r>
              </a:p>
              <a:p>
                <a:pPr marL="0" lvl="0" indent="0">
                  <a:buNone/>
                </a:pPr>
                <a:r>
                  <a:rPr lang="fr-FR" dirty="0"/>
                  <a:t>Assessing homogeneity : using the Cochran’s heterogeneity stat Q.</a:t>
                </a:r>
                <a:br>
                  <a:rPr lang="fr-FR" dirty="0"/>
                </a:br>
                <a:endParaRPr sz="16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2708" y="1732450"/>
                <a:ext cx="8494004" cy="5028574"/>
              </a:xfrm>
              <a:blipFill>
                <a:blip r:embed="rId3"/>
                <a:stretch>
                  <a:fillRect/>
                </a:stretch>
              </a:blipFill>
            </p:spPr>
            <p:txBody>
              <a:bodyPr/>
              <a:lstStyle/>
              <a:p>
                <a:r>
                  <a:rPr lang="fr-FR">
                    <a:noFill/>
                  </a:rPr>
                  <a:t> </a:t>
                </a:r>
              </a:p>
            </p:txBody>
          </p:sp>
        </mc:Fallback>
      </mc:AlternateContent>
      <p:sp>
        <p:nvSpPr>
          <p:cNvPr id="5" name="Espace réservé du numéro de diapositive 3"/>
          <p:cNvSpPr txBox="1">
            <a:spLocks/>
          </p:cNvSpPr>
          <p:nvPr/>
        </p:nvSpPr>
        <p:spPr>
          <a:xfrm>
            <a:off x="7885509" y="5883276"/>
            <a:ext cx="565159"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tx1">
                    <a:lumMod val="95000"/>
                  </a:schemeClr>
                </a:solidFill>
                <a:effectLst>
                  <a:outerShdw blurRad="50800" dist="38100" dir="2700000" algn="tl" rotWithShape="0">
                    <a:schemeClr val="bg1">
                      <a:alpha val="43000"/>
                    </a:schemeClr>
                  </a:outerShdw>
                </a:effectLst>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5EF2332-01BF-834F-8236-50238282D533}"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Inverse Variance Weighted Method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85346" y="1732450"/>
                <a:ext cx="7765322" cy="4811569"/>
              </a:xfrm>
            </p:spPr>
            <p:txBody>
              <a:bodyPr>
                <a:normAutofit fontScale="92500"/>
              </a:bodyPr>
              <a:lstStyle/>
              <a:p>
                <a:pPr marL="0" lvl="0" indent="0" algn="just">
                  <a:buNone/>
                </a:pPr>
                <a:r>
                  <a:rPr dirty="0"/>
                  <a:t>In practice, we can use summarized data (the genetic associations with the risk factor and with the outcome, with their standard errors) to estimate the causal effect of the risk factor on the outcome via the IVW method:</a:t>
                </a:r>
              </a:p>
              <a:p>
                <a:pPr marL="0" lvl="0" indent="0">
                  <a:buNone/>
                </a:pPr>
                <a14:m>
                  <m:oMathPara xmlns:m="http://schemas.openxmlformats.org/officeDocument/2006/math">
                    <m:oMathParaPr>
                      <m:jc m:val="center"/>
                    </m:oMathParaPr>
                    <m:oMath xmlns:m="http://schemas.openxmlformats.org/officeDocument/2006/math">
                      <m:sSub>
                        <m:sSubPr>
                          <m:ctrlPr>
                            <a:rPr lang="ar-AE" sz="1900" b="1" i="1">
                              <a:latin typeface="Cambria Math" panose="02040503050406030204" pitchFamily="18" charset="0"/>
                            </a:rPr>
                          </m:ctrlPr>
                        </m:sSubPr>
                        <m:e>
                          <m:acc>
                            <m:accPr>
                              <m:chr m:val="̂"/>
                              <m:ctrlPr>
                                <a:rPr lang="ar-AE" sz="1900" b="1" i="1">
                                  <a:latin typeface="Cambria Math" panose="02040503050406030204" pitchFamily="18" charset="0"/>
                                </a:rPr>
                              </m:ctrlPr>
                            </m:accPr>
                            <m:e>
                              <m:r>
                                <a:rPr lang="ar-AE" sz="1900" b="1" i="1">
                                  <a:latin typeface="Cambria Math" panose="02040503050406030204" pitchFamily="18" charset="0"/>
                                </a:rPr>
                                <m:t>𝜽</m:t>
                              </m:r>
                            </m:e>
                          </m:acc>
                        </m:e>
                        <m:sub>
                          <m:r>
                            <a:rPr lang="ar-AE" sz="1900" b="1" i="1">
                              <a:latin typeface="Cambria Math" panose="02040503050406030204" pitchFamily="18" charset="0"/>
                            </a:rPr>
                            <m:t>𝑰𝑽𝑾</m:t>
                          </m:r>
                        </m:sub>
                      </m:sSub>
                      <m:r>
                        <a:rPr sz="1900">
                          <a:latin typeface="Cambria Math" panose="02040503050406030204" pitchFamily="18" charset="0"/>
                        </a:rPr>
                        <m:t> </m:t>
                      </m:r>
                      <m:r>
                        <a:rPr sz="1900">
                          <a:latin typeface="Cambria Math" panose="02040503050406030204" pitchFamily="18" charset="0"/>
                        </a:rPr>
                        <m:t>𝑒𝑠𝑡𝑖𝑚𝑎𝑡𝑒</m:t>
                      </m:r>
                      <m:r>
                        <a:rPr sz="1900">
                          <a:latin typeface="Cambria Math" panose="02040503050406030204" pitchFamily="18" charset="0"/>
                        </a:rPr>
                        <m:t>=</m:t>
                      </m:r>
                      <m:f>
                        <m:fPr>
                          <m:ctrlPr>
                            <a:rPr sz="1900" i="1">
                              <a:latin typeface="Cambria Math" panose="02040503050406030204" pitchFamily="18" charset="0"/>
                            </a:rPr>
                          </m:ctrlPr>
                        </m:fPr>
                        <m:num>
                          <m:nary>
                            <m:naryPr>
                              <m:chr m:val="∑"/>
                              <m:limLoc m:val="undOvr"/>
                              <m:ctrlPr>
                                <a:rPr sz="1900" i="1">
                                  <a:latin typeface="Cambria Math" panose="02040503050406030204" pitchFamily="18" charset="0"/>
                                </a:rPr>
                              </m:ctrlPr>
                            </m:naryPr>
                            <m:sub>
                              <m:r>
                                <a:rPr sz="1900">
                                  <a:latin typeface="Cambria Math" panose="02040503050406030204" pitchFamily="18" charset="0"/>
                                </a:rPr>
                                <m:t>𝑗</m:t>
                              </m:r>
                            </m:sub>
                            <m:sup>
                              <m:r>
                                <a:rPr sz="1900">
                                  <a:latin typeface="Cambria Math" panose="02040503050406030204" pitchFamily="18" charset="0"/>
                                </a:rPr>
                                <m:t>​</m:t>
                              </m:r>
                            </m:sup>
                            <m:e>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e>
                          </m:nary>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𝑋</m:t>
                                      </m:r>
                                    </m:e>
                                    <m:sub>
                                      <m:r>
                                        <a:rPr sz="1900">
                                          <a:latin typeface="Cambria Math" panose="02040503050406030204" pitchFamily="18" charset="0"/>
                                        </a:rPr>
                                        <m:t>𝑗</m:t>
                                      </m:r>
                                    </m:sub>
                                  </m:sSub>
                                </m:sub>
                              </m:sSub>
                            </m:e>
                          </m:acc>
                          <m:r>
                            <a:rPr sz="1900">
                              <a:latin typeface="Cambria Math" panose="02040503050406030204" pitchFamily="18" charset="0"/>
                            </a:rPr>
                            <m:t>𝑠𝑒</m:t>
                          </m:r>
                          <m:r>
                            <a:rPr sz="1900">
                              <a:latin typeface="Cambria Math" panose="02040503050406030204" pitchFamily="18" charset="0"/>
                            </a:rPr>
                            <m:t>(</m:t>
                          </m:r>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sSup>
                            <m:sSupPr>
                              <m:ctrlPr>
                                <a:rPr sz="1900" i="1">
                                  <a:latin typeface="Cambria Math" panose="02040503050406030204" pitchFamily="18" charset="0"/>
                                </a:rPr>
                              </m:ctrlPr>
                            </m:sSupPr>
                            <m:e>
                              <m:r>
                                <a:rPr sz="1900">
                                  <a:latin typeface="Cambria Math" panose="02040503050406030204" pitchFamily="18" charset="0"/>
                                </a:rPr>
                                <m:t>)</m:t>
                              </m:r>
                            </m:e>
                            <m:sup>
                              <m:r>
                                <a:rPr sz="1900">
                                  <a:latin typeface="Cambria Math" panose="02040503050406030204" pitchFamily="18" charset="0"/>
                                </a:rPr>
                                <m:t>−</m:t>
                              </m:r>
                              <m:r>
                                <a:rPr sz="1900">
                                  <a:latin typeface="Cambria Math" panose="02040503050406030204" pitchFamily="18" charset="0"/>
                                </a:rPr>
                                <m:t>2</m:t>
                              </m:r>
                            </m:sup>
                          </m:sSup>
                        </m:num>
                        <m:den>
                          <m:nary>
                            <m:naryPr>
                              <m:chr m:val="∑"/>
                              <m:limLoc m:val="undOvr"/>
                              <m:ctrlPr>
                                <a:rPr sz="1900" i="1">
                                  <a:latin typeface="Cambria Math" panose="02040503050406030204" pitchFamily="18" charset="0"/>
                                </a:rPr>
                              </m:ctrlPr>
                            </m:naryPr>
                            <m:sub>
                              <m:r>
                                <a:rPr sz="1900">
                                  <a:latin typeface="Cambria Math" panose="02040503050406030204" pitchFamily="18" charset="0"/>
                                </a:rPr>
                                <m:t>𝑗</m:t>
                              </m:r>
                            </m:sub>
                            <m:sup>
                              <m:r>
                                <a:rPr sz="1900">
                                  <a:latin typeface="Cambria Math" panose="02040503050406030204" pitchFamily="18" charset="0"/>
                                </a:rPr>
                                <m:t>​</m:t>
                              </m:r>
                            </m:sup>
                            <m:e>
                              <m:sSup>
                                <m:sSupPr>
                                  <m:ctrlPr>
                                    <a:rPr sz="1900" i="1">
                                      <a:latin typeface="Cambria Math" panose="02040503050406030204" pitchFamily="18" charset="0"/>
                                    </a:rPr>
                                  </m:ctrlPr>
                                </m:sSupPr>
                                <m:e>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𝑋</m:t>
                                              </m:r>
                                            </m:e>
                                            <m:sub>
                                              <m:r>
                                                <a:rPr sz="1900">
                                                  <a:latin typeface="Cambria Math" panose="02040503050406030204" pitchFamily="18" charset="0"/>
                                                </a:rPr>
                                                <m:t>𝑗</m:t>
                                              </m:r>
                                            </m:sub>
                                          </m:sSub>
                                        </m:sub>
                                      </m:sSub>
                                    </m:e>
                                  </m:acc>
                                </m:e>
                                <m:sup>
                                  <m:r>
                                    <a:rPr sz="1900">
                                      <a:latin typeface="Cambria Math" panose="02040503050406030204" pitchFamily="18" charset="0"/>
                                    </a:rPr>
                                    <m:t>2</m:t>
                                  </m:r>
                                </m:sup>
                              </m:sSup>
                            </m:e>
                          </m:nary>
                          <m:r>
                            <a:rPr sz="1900">
                              <a:latin typeface="Cambria Math" panose="02040503050406030204" pitchFamily="18" charset="0"/>
                            </a:rPr>
                            <m:t>𝑠𝑒</m:t>
                          </m:r>
                          <m:r>
                            <a:rPr sz="1900">
                              <a:latin typeface="Cambria Math" panose="02040503050406030204" pitchFamily="18" charset="0"/>
                            </a:rPr>
                            <m:t>(</m:t>
                          </m:r>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sSup>
                            <m:sSupPr>
                              <m:ctrlPr>
                                <a:rPr sz="1900" i="1">
                                  <a:latin typeface="Cambria Math" panose="02040503050406030204" pitchFamily="18" charset="0"/>
                                </a:rPr>
                              </m:ctrlPr>
                            </m:sSupPr>
                            <m:e>
                              <m:r>
                                <a:rPr sz="1900">
                                  <a:latin typeface="Cambria Math" panose="02040503050406030204" pitchFamily="18" charset="0"/>
                                </a:rPr>
                                <m:t>)</m:t>
                              </m:r>
                            </m:e>
                            <m:sup>
                              <m:r>
                                <a:rPr sz="1900">
                                  <a:latin typeface="Cambria Math" panose="02040503050406030204" pitchFamily="18" charset="0"/>
                                </a:rPr>
                                <m:t>−</m:t>
                              </m:r>
                              <m:r>
                                <a:rPr sz="1900">
                                  <a:latin typeface="Cambria Math" panose="02040503050406030204" pitchFamily="18" charset="0"/>
                                </a:rPr>
                                <m:t>2</m:t>
                              </m:r>
                            </m:sup>
                          </m:sSup>
                        </m:den>
                      </m:f>
                    </m:oMath>
                  </m:oMathPara>
                </a14:m>
                <a:br>
                  <a:rPr dirty="0"/>
                </a:br>
                <a:r>
                  <a:rPr lang="fr-FR" sz="900" dirty="0"/>
                  <a:t> </a:t>
                </a:r>
                <a:br>
                  <a:rPr lang="fr-FR" dirty="0"/>
                </a:br>
                <a:r>
                  <a:rPr sz="1900" dirty="0"/>
                  <a:t>The standard error of the IVW estimate is:</a:t>
                </a:r>
                <a:endParaRPr dirty="0"/>
              </a:p>
              <a:p>
                <a:pPr marL="0" lvl="0" indent="0">
                  <a:buNone/>
                </a:pPr>
                <a14:m>
                  <m:oMathPara xmlns:m="http://schemas.openxmlformats.org/officeDocument/2006/math">
                    <m:oMathParaPr>
                      <m:jc m:val="center"/>
                    </m:oMathParaPr>
                    <m:oMath xmlns:m="http://schemas.openxmlformats.org/officeDocument/2006/math">
                      <m:r>
                        <a:rPr sz="1900">
                          <a:latin typeface="Cambria Math" panose="02040503050406030204" pitchFamily="18" charset="0"/>
                        </a:rPr>
                        <m:t>𝑠𝑡𝑎𝑛𝑑𝑎𝑟𝑒</m:t>
                      </m:r>
                      <m:r>
                        <a:rPr sz="1900">
                          <a:latin typeface="Cambria Math" panose="02040503050406030204" pitchFamily="18" charset="0"/>
                        </a:rPr>
                        <m:t> </m:t>
                      </m:r>
                      <m:r>
                        <a:rPr sz="1900">
                          <a:latin typeface="Cambria Math" panose="02040503050406030204" pitchFamily="18" charset="0"/>
                        </a:rPr>
                        <m:t>𝑒𝑟𝑟𝑜𝑟</m:t>
                      </m:r>
                      <m:r>
                        <a:rPr sz="1900">
                          <a:latin typeface="Cambria Math" panose="02040503050406030204" pitchFamily="18" charset="0"/>
                        </a:rPr>
                        <m:t> </m:t>
                      </m:r>
                      <m:r>
                        <a:rPr sz="1900">
                          <a:latin typeface="Cambria Math" panose="02040503050406030204" pitchFamily="18" charset="0"/>
                        </a:rPr>
                        <m:t>𝑜𝑓</m:t>
                      </m:r>
                      <m:r>
                        <a:rPr sz="1900">
                          <a:latin typeface="Cambria Math" panose="02040503050406030204" pitchFamily="18" charset="0"/>
                        </a:rPr>
                        <m:t> </m:t>
                      </m:r>
                      <m:r>
                        <a:rPr sz="1900">
                          <a:latin typeface="Cambria Math" panose="02040503050406030204" pitchFamily="18" charset="0"/>
                        </a:rPr>
                        <m:t>𝐼𝑉𝑊</m:t>
                      </m:r>
                      <m:r>
                        <a:rPr sz="1900">
                          <a:latin typeface="Cambria Math" panose="02040503050406030204" pitchFamily="18" charset="0"/>
                        </a:rPr>
                        <m:t> </m:t>
                      </m:r>
                      <m:r>
                        <a:rPr sz="1900">
                          <a:latin typeface="Cambria Math" panose="02040503050406030204" pitchFamily="18" charset="0"/>
                        </a:rPr>
                        <m:t>𝑒𝑠𝑡𝑖𝑚𝑎𝑡𝑒</m:t>
                      </m:r>
                      <m:r>
                        <a:rPr sz="1900">
                          <a:latin typeface="Cambria Math" panose="02040503050406030204" pitchFamily="18" charset="0"/>
                        </a:rPr>
                        <m:t>=</m:t>
                      </m:r>
                      <m:rad>
                        <m:radPr>
                          <m:ctrlPr>
                            <a:rPr sz="1900" i="1">
                              <a:latin typeface="Cambria Math" panose="02040503050406030204" pitchFamily="18" charset="0"/>
                            </a:rPr>
                          </m:ctrlPr>
                        </m:radPr>
                        <m:deg/>
                        <m:e>
                          <m:f>
                            <m:fPr>
                              <m:ctrlPr>
                                <a:rPr sz="1900" i="1">
                                  <a:latin typeface="Cambria Math" panose="02040503050406030204" pitchFamily="18" charset="0"/>
                                </a:rPr>
                              </m:ctrlPr>
                            </m:fPr>
                            <m:num>
                              <m:r>
                                <a:rPr sz="1900">
                                  <a:latin typeface="Cambria Math" panose="02040503050406030204" pitchFamily="18" charset="0"/>
                                </a:rPr>
                                <m:t>1</m:t>
                              </m:r>
                            </m:num>
                            <m:den>
                              <m:nary>
                                <m:naryPr>
                                  <m:chr m:val="∑"/>
                                  <m:limLoc m:val="undOvr"/>
                                  <m:ctrlPr>
                                    <a:rPr sz="1900" i="1">
                                      <a:latin typeface="Cambria Math" panose="02040503050406030204" pitchFamily="18" charset="0"/>
                                    </a:rPr>
                                  </m:ctrlPr>
                                </m:naryPr>
                                <m:sub>
                                  <m:r>
                                    <a:rPr sz="1900">
                                      <a:latin typeface="Cambria Math" panose="02040503050406030204" pitchFamily="18" charset="0"/>
                                    </a:rPr>
                                    <m:t>𝑗</m:t>
                                  </m:r>
                                </m:sub>
                                <m:sup>
                                  <m:r>
                                    <a:rPr sz="1900">
                                      <a:latin typeface="Cambria Math" panose="02040503050406030204" pitchFamily="18" charset="0"/>
                                    </a:rPr>
                                    <m:t>​</m:t>
                                  </m:r>
                                </m:sup>
                                <m:e>
                                  <m:sSup>
                                    <m:sSupPr>
                                      <m:ctrlPr>
                                        <a:rPr sz="1900" i="1">
                                          <a:latin typeface="Cambria Math" panose="02040503050406030204" pitchFamily="18" charset="0"/>
                                        </a:rPr>
                                      </m:ctrlPr>
                                    </m:sSupPr>
                                    <m:e>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𝑋</m:t>
                                                  </m:r>
                                                </m:e>
                                                <m:sub>
                                                  <m:r>
                                                    <a:rPr sz="1900">
                                                      <a:latin typeface="Cambria Math" panose="02040503050406030204" pitchFamily="18" charset="0"/>
                                                    </a:rPr>
                                                    <m:t>𝑗</m:t>
                                                  </m:r>
                                                </m:sub>
                                              </m:sSub>
                                            </m:sub>
                                          </m:sSub>
                                        </m:e>
                                      </m:acc>
                                    </m:e>
                                    <m:sup>
                                      <m:r>
                                        <a:rPr sz="1900">
                                          <a:latin typeface="Cambria Math" panose="02040503050406030204" pitchFamily="18" charset="0"/>
                                        </a:rPr>
                                        <m:t>2</m:t>
                                      </m:r>
                                    </m:sup>
                                  </m:sSup>
                                </m:e>
                              </m:nary>
                              <m:r>
                                <a:rPr sz="1900">
                                  <a:latin typeface="Cambria Math" panose="02040503050406030204" pitchFamily="18" charset="0"/>
                                </a:rPr>
                                <m:t>𝑠𝑒</m:t>
                              </m:r>
                              <m:r>
                                <a:rPr sz="1900">
                                  <a:latin typeface="Cambria Math" panose="02040503050406030204" pitchFamily="18" charset="0"/>
                                </a:rPr>
                                <m:t>(</m:t>
                              </m:r>
                              <m:acc>
                                <m:accPr>
                                  <m:chr m:val="̂"/>
                                  <m:ctrlPr>
                                    <a:rPr sz="1900" i="1">
                                      <a:latin typeface="Cambria Math" panose="02040503050406030204" pitchFamily="18" charset="0"/>
                                    </a:rPr>
                                  </m:ctrlPr>
                                </m:accPr>
                                <m:e>
                                  <m:sSub>
                                    <m:sSubPr>
                                      <m:ctrlPr>
                                        <a:rPr sz="1900" i="1">
                                          <a:latin typeface="Cambria Math" panose="02040503050406030204" pitchFamily="18" charset="0"/>
                                        </a:rPr>
                                      </m:ctrlPr>
                                    </m:sSubPr>
                                    <m:e>
                                      <m:r>
                                        <a:rPr sz="1900">
                                          <a:latin typeface="Cambria Math" panose="02040503050406030204" pitchFamily="18" charset="0"/>
                                        </a:rPr>
                                        <m:t>𝛽</m:t>
                                      </m:r>
                                    </m:e>
                                    <m:sub>
                                      <m:sSub>
                                        <m:sSubPr>
                                          <m:ctrlPr>
                                            <a:rPr sz="1900" i="1">
                                              <a:latin typeface="Cambria Math" panose="02040503050406030204" pitchFamily="18" charset="0"/>
                                            </a:rPr>
                                          </m:ctrlPr>
                                        </m:sSubPr>
                                        <m:e>
                                          <m:r>
                                            <a:rPr sz="1900">
                                              <a:latin typeface="Cambria Math" panose="02040503050406030204" pitchFamily="18" charset="0"/>
                                            </a:rPr>
                                            <m:t>𝑌</m:t>
                                          </m:r>
                                        </m:e>
                                        <m:sub>
                                          <m:r>
                                            <a:rPr sz="1900">
                                              <a:latin typeface="Cambria Math" panose="02040503050406030204" pitchFamily="18" charset="0"/>
                                            </a:rPr>
                                            <m:t>𝑗</m:t>
                                          </m:r>
                                        </m:sub>
                                      </m:sSub>
                                    </m:sub>
                                  </m:sSub>
                                </m:e>
                              </m:acc>
                              <m:sSup>
                                <m:sSupPr>
                                  <m:ctrlPr>
                                    <a:rPr sz="1900" i="1">
                                      <a:latin typeface="Cambria Math" panose="02040503050406030204" pitchFamily="18" charset="0"/>
                                    </a:rPr>
                                  </m:ctrlPr>
                                </m:sSupPr>
                                <m:e>
                                  <m:r>
                                    <a:rPr sz="1900">
                                      <a:latin typeface="Cambria Math" panose="02040503050406030204" pitchFamily="18" charset="0"/>
                                    </a:rPr>
                                    <m:t>)</m:t>
                                  </m:r>
                                </m:e>
                                <m:sup>
                                  <m:r>
                                    <a:rPr sz="1900">
                                      <a:latin typeface="Cambria Math" panose="02040503050406030204" pitchFamily="18" charset="0"/>
                                    </a:rPr>
                                    <m:t>−</m:t>
                                  </m:r>
                                  <m:r>
                                    <a:rPr sz="1900">
                                      <a:latin typeface="Cambria Math" panose="02040503050406030204" pitchFamily="18" charset="0"/>
                                    </a:rPr>
                                    <m:t>2</m:t>
                                  </m:r>
                                </m:sup>
                              </m:sSup>
                            </m:den>
                          </m:f>
                        </m:e>
                      </m:rad>
                    </m:oMath>
                  </m:oMathPara>
                </a14:m>
                <a:endParaRPr dirty="0"/>
              </a:p>
              <a:p>
                <a:pPr marL="0" lvl="0" indent="0">
                  <a:buNone/>
                </a:pPr>
                <a:r>
                  <a:rPr dirty="0"/>
                  <a:t>In real practice,</a:t>
                </a:r>
                <a:r>
                  <a:rPr lang="fr-FR" dirty="0"/>
                  <a:t> in R,</a:t>
                </a:r>
                <a:r>
                  <a:rPr dirty="0"/>
                  <a:t> we use the functions </a:t>
                </a:r>
                <a:r>
                  <a:rPr sz="1800" dirty="0" err="1">
                    <a:latin typeface="Courier"/>
                  </a:rPr>
                  <a:t>mr_input</a:t>
                </a:r>
                <a:r>
                  <a:rPr dirty="0"/>
                  <a:t> and </a:t>
                </a:r>
                <a:r>
                  <a:rPr sz="1800" dirty="0" err="1">
                    <a:latin typeface="Courier"/>
                  </a:rPr>
                  <a:t>mr_ivw</a:t>
                </a:r>
                <a:r>
                  <a:rPr dirty="0"/>
                  <a:t> to run the model </a:t>
                </a:r>
                <a:r>
                  <a:rPr b="1" dirty="0"/>
                  <a:t>IVW</a:t>
                </a:r>
                <a:r>
                  <a:rPr lang="fr-FR" dirty="0"/>
                  <a:t>.</a:t>
                </a:r>
                <a:br>
                  <a:rPr dirty="0"/>
                </a:br>
                <a:r>
                  <a:rPr dirty="0"/>
                  <a:t>Equivalently we can run a </a:t>
                </a:r>
                <a:r>
                  <a:rPr b="1" dirty="0"/>
                  <a:t>weighted regression</a:t>
                </a:r>
                <a:br>
                  <a:rPr lang="fr-FR" b="1" dirty="0"/>
                </a:br>
                <a:r>
                  <a:rPr dirty="0"/>
                  <a:t> </a:t>
                </a:r>
                <a:r>
                  <a:rPr sz="1800" dirty="0">
                    <a:latin typeface="Courier"/>
                  </a:rPr>
                  <a:t>lm(</a:t>
                </a:r>
                <a:r>
                  <a:rPr sz="1800" dirty="0" err="1">
                    <a:latin typeface="Courier"/>
                  </a:rPr>
                  <a:t>betaY</a:t>
                </a:r>
                <a:r>
                  <a:rPr sz="1800" dirty="0">
                    <a:latin typeface="Courier"/>
                  </a:rPr>
                  <a:t> ~ </a:t>
                </a:r>
                <a:r>
                  <a:rPr sz="1800" dirty="0" err="1">
                    <a:latin typeface="Courier"/>
                  </a:rPr>
                  <a:t>betaX</a:t>
                </a:r>
                <a:r>
                  <a:rPr sz="1800" dirty="0">
                    <a:latin typeface="Courier"/>
                  </a:rPr>
                  <a:t> - 1, weights = 1/betaYse^2)</a:t>
                </a:r>
                <a:br>
                  <a:rPr dirty="0"/>
                </a:br>
                <a:r>
                  <a:rPr dirty="0"/>
                  <a:t>N.B. : </a:t>
                </a:r>
                <a:r>
                  <a:rPr sz="1800" dirty="0">
                    <a:latin typeface="Courier"/>
                  </a:rPr>
                  <a:t>- 1</a:t>
                </a:r>
                <a:r>
                  <a:rPr dirty="0"/>
                  <a:t> is important for no intercept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85346" y="1732450"/>
                <a:ext cx="7765322" cy="4811569"/>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Graphics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10139" y="1732449"/>
                <a:ext cx="4004109" cy="4523972"/>
              </a:xfrm>
            </p:spPr>
            <p:txBody>
              <a:bodyPr>
                <a:normAutofit/>
              </a:bodyPr>
              <a:lstStyle/>
              <a:p>
                <a:pPr marL="0" lvl="0" indent="0" algn="just">
                  <a:buNone/>
                </a:pPr>
                <a:r>
                  <a:rPr b="1" dirty="0"/>
                  <a:t>Scatter plot </a:t>
                </a:r>
                <a:r>
                  <a:rPr dirty="0"/>
                  <a:t>of genetic associations with the outcome (vertical axis) </a:t>
                </a:r>
                <a14:m>
                  <m:oMath xmlns:m="http://schemas.openxmlformats.org/officeDocument/2006/math">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𝑌</m:t>
                            </m:r>
                          </m:sub>
                        </m:sSub>
                      </m:e>
                    </m:acc>
                  </m:oMath>
                </a14:m>
                <a:r>
                  <a:rPr dirty="0"/>
                  <a:t> against genetic associations with the exposure (horizontal axis) </a:t>
                </a:r>
                <a14:m>
                  <m:oMath xmlns:m="http://schemas.openxmlformats.org/officeDocument/2006/math">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𝐵</m:t>
                            </m:r>
                          </m:e>
                          <m:sub>
                            <m:r>
                              <a:rPr>
                                <a:latin typeface="Cambria Math" panose="02040503050406030204" pitchFamily="18" charset="0"/>
                              </a:rPr>
                              <m:t>𝑋</m:t>
                            </m:r>
                          </m:sub>
                        </m:sSub>
                      </m:e>
                    </m:acc>
                  </m:oMath>
                </a14:m>
                <a:r>
                  <a:rPr dirty="0"/>
                  <a:t>.</a:t>
                </a:r>
                <a:endParaRPr lang="fr-FR" dirty="0"/>
              </a:p>
              <a:p>
                <a:pPr marL="0" lvl="0" indent="0" algn="just">
                  <a:buNone/>
                </a:pPr>
                <a:r>
                  <a:rPr dirty="0"/>
                  <a:t>The lines on each points represent the 95% confidence intervals for the genetic associations with the exposure and with the outcome.</a:t>
                </a:r>
                <a:endParaRPr lang="fr-FR" dirty="0"/>
              </a:p>
              <a:p>
                <a:pPr marL="0" lvl="0" indent="0" algn="just">
                  <a:buNone/>
                </a:pPr>
                <a:r>
                  <a:rPr dirty="0"/>
                  <a:t>The ratio estimate for each variant is the gradient of the line from the origin to the data point.</a:t>
                </a:r>
                <a:endParaRPr lang="fr-FR" dirty="0"/>
              </a:p>
              <a:p>
                <a:pPr marL="0" lvl="0" indent="0" algn="ctr">
                  <a:buNone/>
                </a:pPr>
                <a:r>
                  <a:rPr b="1" dirty="0"/>
                  <a:t>The slope of the regression combining n </a:t>
                </a:r>
                <a14:m>
                  <m:oMath xmlns:m="http://schemas.openxmlformats.org/officeDocument/2006/math">
                    <m:r>
                      <a:rPr b="1" i="1">
                        <a:latin typeface="Cambria Math" panose="02040503050406030204" pitchFamily="18" charset="0"/>
                      </a:rPr>
                      <m:t>𝛉</m:t>
                    </m:r>
                  </m:oMath>
                </a14:m>
                <a:r>
                  <a:rPr b="1" dirty="0"/>
                  <a:t>.</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10139" y="1732449"/>
                <a:ext cx="4004109" cy="4523972"/>
              </a:xfrm>
              <a:blipFill>
                <a:blip r:embed="rId3"/>
                <a:stretch>
                  <a:fillRect/>
                </a:stretch>
              </a:blipFill>
            </p:spPr>
            <p:txBody>
              <a:bodyPr/>
              <a:lstStyle/>
              <a:p>
                <a:r>
                  <a:rPr lang="fr-FR">
                    <a:noFill/>
                  </a:rPr>
                  <a:t> </a:t>
                </a:r>
              </a:p>
            </p:txBody>
          </p:sp>
        </mc:Fallback>
      </mc:AlternateContent>
      <p:pic>
        <p:nvPicPr>
          <p:cNvPr id="4" name="Picture 1" descr="./Images/scatterplot.png"/>
          <p:cNvPicPr>
            <a:picLocks noGrp="1" noChangeAspect="1"/>
          </p:cNvPicPr>
          <p:nvPr/>
        </p:nvPicPr>
        <p:blipFill>
          <a:blip r:embed="rId4"/>
          <a:stretch>
            <a:fillRect/>
          </a:stretch>
        </p:blipFill>
        <p:spPr bwMode="auto">
          <a:xfrm>
            <a:off x="4648200" y="1714500"/>
            <a:ext cx="4038600" cy="3797300"/>
          </a:xfrm>
          <a:prstGeom prst="rect">
            <a:avLst/>
          </a:prstGeom>
          <a:noFill/>
          <a:ln w="9525">
            <a:noFill/>
            <a:headEnd/>
            <a:tailEnd/>
          </a:ln>
        </p:spPr>
      </p:pic>
      <p:sp>
        <p:nvSpPr>
          <p:cNvPr id="5" name="TextBox 3"/>
          <p:cNvSpPr txBox="1"/>
          <p:nvPr/>
        </p:nvSpPr>
        <p:spPr>
          <a:xfrm>
            <a:off x="4648200" y="5613400"/>
            <a:ext cx="4038600" cy="508000"/>
          </a:xfrm>
          <a:prstGeom prst="rect">
            <a:avLst/>
          </a:prstGeom>
          <a:noFill/>
        </p:spPr>
        <p:txBody>
          <a:bodyPr/>
          <a:lstStyle/>
          <a:p>
            <a:pPr marL="0" lvl="0" indent="0" algn="ctr">
              <a:buNone/>
            </a:pPr>
            <a:r>
              <a:t>Guidelines for performing Mendelian randomization investigations, Stephen Burgess et al.</a:t>
            </a:r>
          </a:p>
        </p:txBody>
      </p:sp>
      <p:sp>
        <p:nvSpPr>
          <p:cNvPr id="6" name="Espace réservé du numéro de diapositive 5"/>
          <p:cNvSpPr>
            <a:spLocks noGrp="1"/>
          </p:cNvSpPr>
          <p:nvPr>
            <p:ph type="sldNum" sz="quarter" idx="12"/>
          </p:nvPr>
        </p:nvSpPr>
        <p:spPr>
          <a:xfrm>
            <a:off x="8450668" y="6369413"/>
            <a:ext cx="565159" cy="365125"/>
          </a:xfrm>
        </p:spPr>
        <p:txBody>
          <a:bodyPr/>
          <a:lstStyle/>
          <a:p>
            <a:fld id="{C5EF2332-01BF-834F-8236-50238282D533}" type="slidenum">
              <a:rPr lang="en-US" smtClean="0"/>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Graphics</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510507" y="1732449"/>
                <a:ext cx="8122987" cy="4058750"/>
              </a:xfrm>
            </p:spPr>
            <p:txBody>
              <a:bodyPr/>
              <a:lstStyle/>
              <a:p>
                <a:pPr marL="0" lvl="0" indent="0">
                  <a:buNone/>
                </a:pPr>
                <a:r>
                  <a:rPr dirty="0"/>
                  <a:t>Pleiotropic variants may appear as outliers on the scatter plot or </a:t>
                </a:r>
                <a:endParaRPr lang="fr-FR" dirty="0"/>
              </a:p>
              <a:p>
                <a:pPr marL="0" lvl="0" indent="0" algn="r">
                  <a:buNone/>
                </a:pPr>
                <a:r>
                  <a:rPr dirty="0"/>
                  <a:t>fit </a:t>
                </a:r>
                <a:r>
                  <a:rPr lang="fr-FR" dirty="0" err="1"/>
                  <a:t>with</a:t>
                </a:r>
                <a:r>
                  <a:rPr lang="fr-FR" dirty="0"/>
                  <a:t> </a:t>
                </a:r>
                <a:r>
                  <a:rPr dirty="0"/>
                  <a:t>intercept </a:t>
                </a:r>
                <a14:m>
                  <m:oMath xmlns:m="http://schemas.openxmlformats.org/officeDocument/2006/math">
                    <m:r>
                      <a:rPr>
                        <a:latin typeface="Cambria Math" panose="02040503050406030204" pitchFamily="18" charset="0"/>
                      </a:rPr>
                      <m:t>≠</m:t>
                    </m:r>
                    <m:r>
                      <a:rPr>
                        <a:latin typeface="Cambria Math" panose="02040503050406030204" pitchFamily="18" charset="0"/>
                      </a:rPr>
                      <m:t>0</m:t>
                    </m:r>
                  </m:oMath>
                </a14:m>
                <a:r>
                  <a:rPr dirty="0"/>
                  <a:t> =&gt; need Robust Methods.</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510507" y="1732449"/>
                <a:ext cx="8122987" cy="4058750"/>
              </a:xfrm>
              <a:blipFill>
                <a:blip r:embed="rId3"/>
                <a:stretch>
                  <a:fillRect/>
                </a:stretch>
              </a:blipFill>
            </p:spPr>
            <p:txBody>
              <a:bodyPr/>
              <a:lstStyle/>
              <a:p>
                <a:r>
                  <a:rPr lang="fr-FR">
                    <a:noFill/>
                  </a:rPr>
                  <a:t> </a:t>
                </a:r>
              </a:p>
            </p:txBody>
          </p:sp>
        </mc:Fallback>
      </mc:AlternateContent>
      <p:pic>
        <p:nvPicPr>
          <p:cNvPr id="4" name="Picture 1" descr="./Images/scatterplot_balancedpleiotropy.png"/>
          <p:cNvPicPr>
            <a:picLocks noGrp="1" noChangeAspect="1"/>
          </p:cNvPicPr>
          <p:nvPr/>
        </p:nvPicPr>
        <p:blipFill>
          <a:blip r:embed="rId4"/>
          <a:stretch>
            <a:fillRect/>
          </a:stretch>
        </p:blipFill>
        <p:spPr bwMode="auto">
          <a:xfrm>
            <a:off x="379305" y="2696901"/>
            <a:ext cx="8385391" cy="2768761"/>
          </a:xfrm>
          <a:prstGeom prst="rect">
            <a:avLst/>
          </a:prstGeom>
          <a:noFill/>
          <a:ln w="9525">
            <a:noFill/>
            <a:headEnd/>
            <a:tailEnd/>
          </a:ln>
        </p:spPr>
      </p:pic>
      <p:sp>
        <p:nvSpPr>
          <p:cNvPr id="5" name="TextBox 3"/>
          <p:cNvSpPr txBox="1"/>
          <p:nvPr/>
        </p:nvSpPr>
        <p:spPr>
          <a:xfrm>
            <a:off x="571274" y="5613400"/>
            <a:ext cx="8001453" cy="508000"/>
          </a:xfrm>
          <a:prstGeom prst="rect">
            <a:avLst/>
          </a:prstGeom>
          <a:noFill/>
        </p:spPr>
        <p:txBody>
          <a:bodyPr/>
          <a:lstStyle/>
          <a:p>
            <a:pPr marL="0" lvl="0" indent="0" algn="ctr">
              <a:buNone/>
            </a:pPr>
            <a:r>
              <a:rPr dirty="0"/>
              <a:t>Balanced vs directional pleiotropy, by </a:t>
            </a:r>
            <a:r>
              <a:rPr dirty="0" err="1"/>
              <a:t>Apostolos</a:t>
            </a:r>
            <a:r>
              <a:rPr dirty="0"/>
              <a:t> </a:t>
            </a:r>
            <a:r>
              <a:rPr dirty="0" err="1"/>
              <a:t>Gkatzionis</a:t>
            </a:r>
            <a:endParaRPr dirty="0"/>
          </a:p>
        </p:txBody>
      </p:sp>
      <p:sp>
        <p:nvSpPr>
          <p:cNvPr id="6" name="Espace réservé du numéro de diapositive 5"/>
          <p:cNvSpPr>
            <a:spLocks noGrp="1"/>
          </p:cNvSpPr>
          <p:nvPr>
            <p:ph type="sldNum" sz="quarter" idx="12"/>
          </p:nvPr>
        </p:nvSpPr>
        <p:spPr/>
        <p:txBody>
          <a:bodyPr/>
          <a:lstStyle/>
          <a:p>
            <a:fld id="{C5EF2332-01BF-834F-8236-50238282D533}"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Robust Methods</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lvl="0" indent="0">
              <a:buNone/>
            </a:pPr>
            <a:r>
              <a:rPr dirty="0"/>
              <a:t>IVW </a:t>
            </a:r>
            <a:r>
              <a:rPr lang="fr-FR" dirty="0"/>
              <a:t>and MRE </a:t>
            </a:r>
            <a:r>
              <a:rPr dirty="0"/>
              <a:t>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7792" y="1732450"/>
                <a:ext cx="8657864" cy="5125550"/>
              </a:xfrm>
            </p:spPr>
            <p:txBody>
              <a:bodyPr>
                <a:normAutofit fontScale="85000" lnSpcReduction="20000"/>
              </a:bodyPr>
              <a:lstStyle/>
              <a:p>
                <a:pPr marL="0" lvl="0" indent="0">
                  <a:lnSpc>
                    <a:spcPct val="120000"/>
                  </a:lnSpc>
                  <a:buNone/>
                </a:pPr>
                <a:r>
                  <a:rPr lang="fr-FR" dirty="0"/>
                  <a:t>Recall </a:t>
                </a:r>
                <a:r>
                  <a:rPr lang="fr-FR" b="1" dirty="0"/>
                  <a:t>IVW </a:t>
                </a:r>
                <a:r>
                  <a:rPr lang="fr-FR" b="1" dirty="0" err="1"/>
                  <a:t>method</a:t>
                </a:r>
                <a:r>
                  <a:rPr lang="fr-FR" b="1" dirty="0"/>
                  <a:t>,</a:t>
                </a:r>
                <a:r>
                  <a:rPr lang="fr-FR" dirty="0"/>
                  <a:t> under standard </a:t>
                </a:r>
                <a:r>
                  <a:rPr lang="fr-FR" dirty="0" err="1"/>
                  <a:t>assumptions</a:t>
                </a:r>
                <a:r>
                  <a:rPr lang="fr-FR" dirty="0"/>
                  <a:t>, use model </a:t>
                </a:r>
                <a:r>
                  <a:rPr lang="fr-FR" b="1" dirty="0" err="1"/>
                  <a:t>without</a:t>
                </a:r>
                <a:r>
                  <a:rPr lang="fr-FR" b="1" dirty="0"/>
                  <a:t> any </a:t>
                </a:r>
                <a:r>
                  <a:rPr lang="fr-FR" b="1" dirty="0" err="1"/>
                  <a:t>intercept</a:t>
                </a:r>
                <a:r>
                  <a:rPr lang="fr-FR" b="1" dirty="0"/>
                  <a:t> </a:t>
                </a:r>
                <a:r>
                  <a:rPr lang="fr-FR" b="1" dirty="0" err="1"/>
                  <a:t>term</a:t>
                </a:r>
                <a:endParaRPr lang="fr-FR" b="1" dirty="0"/>
              </a:p>
              <a:p>
                <a:pPr marL="0" lvl="0" indent="0" algn="ctr">
                  <a:lnSpc>
                    <a:spcPct val="120000"/>
                  </a:lnSpc>
                  <a:buNone/>
                </a:pPr>
                <a:r>
                  <a:rPr lang="fr-FR" b="1" dirty="0"/>
                  <a:t> </a:t>
                </a:r>
                <a14:m>
                  <m:oMath xmlns:m="http://schemas.openxmlformats.org/officeDocument/2006/math">
                    <m:r>
                      <a:rPr lang="fr-FR">
                        <a:latin typeface="Cambria Math" panose="02040503050406030204" pitchFamily="18" charset="0"/>
                      </a:rPr>
                      <m:t>  </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r>
                      <a:rPr lang="ar-AE">
                        <a:latin typeface="Cambria Math" panose="02040503050406030204" pitchFamily="18" charset="0"/>
                      </a:rPr>
                      <m:t>𝜃</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oMath>
                </a14:m>
                <a:r>
                  <a:rPr lang="ar-AE" dirty="0"/>
                  <a:t> </a:t>
                </a:r>
                <a:r>
                  <a:rPr lang="fr-FR" dirty="0"/>
                  <a:t>where </a:t>
                </a:r>
                <a14:m>
                  <m:oMath xmlns:m="http://schemas.openxmlformats.org/officeDocument/2006/math">
                    <m:r>
                      <a:rPr lang="fr-FR">
                        <a:latin typeface="Cambria Math" panose="02040503050406030204" pitchFamily="18" charset="0"/>
                      </a:rPr>
                      <m:t>𝑣𝑎𝑟</m:t>
                    </m:r>
                    <m:r>
                      <a:rPr lang="fr-FR">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r>
                      <a:rPr lang="ar-AE">
                        <a:latin typeface="Cambria Math" panose="02040503050406030204" pitchFamily="18" charset="0"/>
                      </a:rPr>
                      <m:t>)=</m:t>
                    </m:r>
                    <m:r>
                      <a:rPr lang="ar-AE">
                        <a:latin typeface="Cambria Math" panose="02040503050406030204" pitchFamily="18" charset="0"/>
                      </a:rPr>
                      <m:t>𝑠</m:t>
                    </m:r>
                    <m:sSup>
                      <m:sSupPr>
                        <m:ctrlPr>
                          <a:rPr lang="ar-AE" i="1">
                            <a:latin typeface="Cambria Math" panose="02040503050406030204" pitchFamily="18" charset="0"/>
                          </a:rPr>
                        </m:ctrlPr>
                      </m:sSupPr>
                      <m:e>
                        <m:r>
                          <a:rPr lang="ar-AE">
                            <a:latin typeface="Cambria Math" panose="02040503050406030204" pitchFamily="18" charset="0"/>
                          </a:rPr>
                          <m:t>𝑒</m:t>
                        </m:r>
                      </m:e>
                      <m:sup>
                        <m:r>
                          <a:rPr lang="ar-AE">
                            <a:latin typeface="Cambria Math" panose="02040503050406030204" pitchFamily="18" charset="0"/>
                          </a:rPr>
                          <m:t>2</m:t>
                        </m:r>
                      </m:sup>
                    </m:sSup>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oMath>
                </a14:m>
                <a:endParaRPr lang="ar-AE" dirty="0"/>
              </a:p>
              <a:p>
                <a:pPr marL="0" lvl="0" indent="0" algn="just">
                  <a:lnSpc>
                    <a:spcPct val="120000"/>
                  </a:lnSpc>
                  <a:spcAft>
                    <a:spcPts val="0"/>
                  </a:spcAft>
                  <a:buNone/>
                </a:pPr>
                <a:r>
                  <a:rPr lang="fr-FR" b="1" dirty="0"/>
                  <a:t>Bias due to </a:t>
                </a:r>
                <a:r>
                  <a:rPr lang="fr-FR" b="1" dirty="0" err="1"/>
                  <a:t>pleiotropy</a:t>
                </a:r>
                <a:endParaRPr lang="fr-FR" b="1" dirty="0"/>
              </a:p>
              <a:p>
                <a:pPr marL="0" lvl="0" indent="0" algn="just">
                  <a:lnSpc>
                    <a:spcPct val="120000"/>
                  </a:lnSpc>
                  <a:buNone/>
                </a:pPr>
                <a14:m>
                  <m:oMath xmlns:m="http://schemas.openxmlformats.org/officeDocument/2006/math">
                    <m:sSub>
                      <m:sSubPr>
                        <m:ctrlPr>
                          <a:rPr lang="ar-AE" b="1" i="1">
                            <a:latin typeface="Cambria Math" panose="02040503050406030204" pitchFamily="18" charset="0"/>
                          </a:rPr>
                        </m:ctrlPr>
                      </m:sSubPr>
                      <m:e>
                        <m:r>
                          <a:rPr lang="ar-AE" b="1" i="1">
                            <a:latin typeface="Cambria Math" panose="02040503050406030204" pitchFamily="18" charset="0"/>
                          </a:rPr>
                          <m:t>𝜷</m:t>
                        </m:r>
                      </m:e>
                      <m:sub>
                        <m:sSub>
                          <m:sSubPr>
                            <m:ctrlPr>
                              <a:rPr lang="ar-AE" b="1" i="1">
                                <a:latin typeface="Cambria Math" panose="02040503050406030204" pitchFamily="18" charset="0"/>
                              </a:rPr>
                            </m:ctrlPr>
                          </m:sSubPr>
                          <m:e>
                            <m:r>
                              <a:rPr lang="ar-AE" b="1" i="1">
                                <a:latin typeface="Cambria Math" panose="02040503050406030204" pitchFamily="18" charset="0"/>
                              </a:rPr>
                              <m:t>𝒀</m:t>
                            </m:r>
                          </m:e>
                          <m:sub>
                            <m:r>
                              <a:rPr lang="ar-AE" b="1" i="1">
                                <a:latin typeface="Cambria Math" panose="02040503050406030204" pitchFamily="18" charset="0"/>
                              </a:rPr>
                              <m:t>𝒋</m:t>
                            </m:r>
                          </m:sub>
                        </m:sSub>
                      </m:sub>
                    </m:sSub>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𝜶</m:t>
                        </m:r>
                      </m:e>
                      <m:sub>
                        <m:r>
                          <a:rPr lang="ar-AE" b="1" i="1">
                            <a:latin typeface="Cambria Math" panose="02040503050406030204" pitchFamily="18" charset="0"/>
                          </a:rPr>
                          <m:t>𝒋</m:t>
                        </m:r>
                      </m:sub>
                    </m:sSub>
                    <m:r>
                      <a:rPr lang="ar-AE" b="1">
                        <a:latin typeface="Cambria Math" panose="02040503050406030204" pitchFamily="18" charset="0"/>
                      </a:rPr>
                      <m:t>+</m:t>
                    </m:r>
                    <m:r>
                      <a:rPr lang="ar-AE" b="1" i="1">
                        <a:latin typeface="Cambria Math" panose="02040503050406030204" pitchFamily="18" charset="0"/>
                      </a:rPr>
                      <m:t>𝛉</m:t>
                    </m:r>
                    <m:r>
                      <a:rPr lang="ar-AE" b="1">
                        <a:latin typeface="Cambria Math" panose="02040503050406030204" pitchFamily="18" charset="0"/>
                      </a:rPr>
                      <m:t>×</m:t>
                    </m:r>
                    <m:sSub>
                      <m:sSubPr>
                        <m:ctrlPr>
                          <a:rPr lang="ar-AE" b="1" i="1">
                            <a:latin typeface="Cambria Math" panose="02040503050406030204" pitchFamily="18" charset="0"/>
                          </a:rPr>
                        </m:ctrlPr>
                      </m:sSubPr>
                      <m:e>
                        <m:r>
                          <a:rPr lang="ar-AE" b="1" i="1">
                            <a:latin typeface="Cambria Math" panose="02040503050406030204" pitchFamily="18" charset="0"/>
                          </a:rPr>
                          <m:t>𝜷</m:t>
                        </m:r>
                      </m:e>
                      <m:sub>
                        <m:sSub>
                          <m:sSubPr>
                            <m:ctrlPr>
                              <a:rPr lang="ar-AE" b="1" i="1">
                                <a:latin typeface="Cambria Math" panose="02040503050406030204" pitchFamily="18" charset="0"/>
                              </a:rPr>
                            </m:ctrlPr>
                          </m:sSubPr>
                          <m:e>
                            <m:r>
                              <a:rPr lang="ar-AE" b="1" i="1">
                                <a:latin typeface="Cambria Math" panose="02040503050406030204" pitchFamily="18" charset="0"/>
                              </a:rPr>
                              <m:t>𝑿</m:t>
                            </m:r>
                          </m:e>
                          <m:sub>
                            <m:r>
                              <a:rPr lang="ar-AE" b="1" i="1">
                                <a:latin typeface="Cambria Math" panose="02040503050406030204" pitchFamily="18" charset="0"/>
                              </a:rPr>
                              <m:t>𝒋</m:t>
                            </m:r>
                          </m:sub>
                        </m:sSub>
                      </m:sub>
                    </m:sSub>
                  </m:oMath>
                </a14:m>
                <a:r>
                  <a:rPr lang="ar-AE" dirty="0"/>
                  <a:t> </a:t>
                </a:r>
                <a:r>
                  <a:rPr lang="fr-FR" dirty="0" err="1"/>
                  <a:t>where</a:t>
                </a:r>
                <a:r>
                  <a:rPr lang="fr-FR" dirty="0"/>
                  <a:t> the </a:t>
                </a:r>
                <a:r>
                  <a:rPr lang="fr-FR" b="1" dirty="0" err="1"/>
                  <a:t>intercept</a:t>
                </a:r>
                <a:r>
                  <a:rPr lang="fr-FR" b="1" dirty="0"/>
                  <a:t> </a:t>
                </a:r>
                <a14:m>
                  <m:oMath xmlns:m="http://schemas.openxmlformats.org/officeDocument/2006/math">
                    <m:sSub>
                      <m:sSubPr>
                        <m:ctrlPr>
                          <a:rPr lang="ar-AE" b="1" i="1">
                            <a:latin typeface="Cambria Math" panose="02040503050406030204" pitchFamily="18" charset="0"/>
                          </a:rPr>
                        </m:ctrlPr>
                      </m:sSubPr>
                      <m:e>
                        <m:r>
                          <a:rPr lang="ar-AE" b="1" i="1">
                            <a:latin typeface="Cambria Math" panose="02040503050406030204" pitchFamily="18" charset="0"/>
                          </a:rPr>
                          <m:t>𝜶</m:t>
                        </m:r>
                      </m:e>
                      <m:sub>
                        <m:r>
                          <a:rPr lang="ar-AE" b="1" i="1">
                            <a:latin typeface="Cambria Math" panose="02040503050406030204" pitchFamily="18" charset="0"/>
                          </a:rPr>
                          <m:t>𝒋</m:t>
                        </m:r>
                      </m:sub>
                    </m:sSub>
                  </m:oMath>
                </a14:m>
                <a:r>
                  <a:rPr lang="ar-AE" dirty="0"/>
                  <a:t> </a:t>
                </a:r>
                <a:r>
                  <a:rPr lang="fr-FR" dirty="0"/>
                  <a:t>represents the pleiotropic effect of the variant on the outcome (i.e. not via X)</a:t>
                </a:r>
              </a:p>
              <a:p>
                <a:pPr marL="0" lvl="0" indent="0">
                  <a:lnSpc>
                    <a:spcPct val="120000"/>
                  </a:lnSpc>
                  <a:buNone/>
                </a:pPr>
                <a:r>
                  <a:rPr lang="fr-FR" dirty="0"/>
                  <a:t>Condition for no bias in IVW </a:t>
                </a:r>
                <a:r>
                  <a:rPr lang="fr-FR" dirty="0" err="1"/>
                  <a:t>method</a:t>
                </a:r>
                <a:r>
                  <a:rPr lang="fr-FR" dirty="0"/>
                  <a:t> :  </a:t>
                </a:r>
              </a:p>
              <a:p>
                <a:pPr lvl="1">
                  <a:lnSpc>
                    <a:spcPct val="120000"/>
                  </a:lnSpc>
                </a:pPr>
                <a:r>
                  <a:rPr lang="en-US" dirty="0">
                    <a:effectLst/>
                  </a:rPr>
                  <a:t>The Instrument Strength Independent of Direct Effect </a:t>
                </a:r>
                <a:r>
                  <a:rPr lang="fr-FR" dirty="0"/>
                  <a:t>(the </a:t>
                </a:r>
                <a:r>
                  <a:rPr lang="fr-FR" b="1" dirty="0"/>
                  <a:t>“</a:t>
                </a:r>
                <a:r>
                  <a:rPr lang="fr-FR" b="1" dirty="0" err="1"/>
                  <a:t>InSIDE</a:t>
                </a:r>
                <a:r>
                  <a:rPr lang="fr-FR" b="1" dirty="0"/>
                  <a:t>”</a:t>
                </a:r>
                <a:r>
                  <a:rPr lang="fr-FR" dirty="0"/>
                  <a:t> </a:t>
                </a:r>
                <a:r>
                  <a:rPr lang="fr-FR" dirty="0" err="1"/>
                  <a:t>assumption</a:t>
                </a:r>
                <a:r>
                  <a:rPr lang="fr-FR" dirty="0"/>
                  <a:t>) : </a:t>
                </a:r>
                <a:br>
                  <a:rPr lang="fr-FR" dirty="0"/>
                </a:br>
                <a:r>
                  <a:rPr lang="fr-FR" dirty="0"/>
                  <a:t>The pleiotropic effects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𝛼</m:t>
                        </m:r>
                      </m:e>
                      <m:sub>
                        <m:r>
                          <a:rPr lang="ar-AE">
                            <a:latin typeface="Cambria Math" panose="02040503050406030204" pitchFamily="18" charset="0"/>
                          </a:rPr>
                          <m:t>𝑗</m:t>
                        </m:r>
                      </m:sub>
                    </m:sSub>
                  </m:oMath>
                </a14:m>
                <a:r>
                  <a:rPr lang="ar-AE" dirty="0"/>
                  <a:t> </a:t>
                </a:r>
                <a:r>
                  <a:rPr lang="fr-FR" dirty="0"/>
                  <a:t>are independent of the instrument strength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𝛽</m:t>
                        </m:r>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oMath>
                </a14:m>
                <a:r>
                  <a:rPr lang="fr-FR" dirty="0"/>
                  <a:t> </a:t>
                </a:r>
              </a:p>
              <a:p>
                <a:pPr lvl="1">
                  <a:lnSpc>
                    <a:spcPct val="120000"/>
                  </a:lnSpc>
                </a:pPr>
                <a:r>
                  <a:rPr lang="fr-FR" dirty="0"/>
                  <a:t>The mean pleiotropic effect is zero, i.e. </a:t>
                </a:r>
                <a14:m>
                  <m:oMath xmlns:m="http://schemas.openxmlformats.org/officeDocument/2006/math">
                    <m:bar>
                      <m:barPr>
                        <m:pos m:val="top"/>
                        <m:ctrlPr>
                          <a:rPr lang="ar-AE" i="1">
                            <a:latin typeface="Cambria Math" panose="02040503050406030204" pitchFamily="18" charset="0"/>
                          </a:rPr>
                        </m:ctrlPr>
                      </m:barPr>
                      <m:e>
                        <m:r>
                          <a:rPr lang="ar-AE">
                            <a:latin typeface="Cambria Math" panose="02040503050406030204" pitchFamily="18" charset="0"/>
                          </a:rPr>
                          <m:t>𝛼</m:t>
                        </m:r>
                      </m:e>
                    </m:bar>
                    <m:r>
                      <a:rPr lang="ar-AE">
                        <a:latin typeface="Cambria Math" panose="02040503050406030204" pitchFamily="18" charset="0"/>
                      </a:rPr>
                      <m:t>=</m:t>
                    </m:r>
                    <m:r>
                      <a:rPr lang="ar-AE">
                        <a:latin typeface="Cambria Math" panose="02040503050406030204" pitchFamily="18" charset="0"/>
                      </a:rPr>
                      <m:t>0</m:t>
                    </m:r>
                  </m:oMath>
                </a14:m>
                <a:endParaRPr lang="ar-AE" dirty="0"/>
              </a:p>
              <a:p>
                <a:pPr marL="0" lvl="0" indent="0" algn="just">
                  <a:lnSpc>
                    <a:spcPct val="120000"/>
                  </a:lnSpc>
                  <a:buNone/>
                </a:pPr>
                <a:r>
                  <a:rPr lang="fr-FR" dirty="0" err="1"/>
                  <a:t>These</a:t>
                </a:r>
                <a:r>
                  <a:rPr lang="fr-FR" dirty="0"/>
                  <a:t> scenario </a:t>
                </a:r>
                <a:r>
                  <a:rPr lang="fr-FR" dirty="0" err="1"/>
                  <a:t>represent</a:t>
                </a:r>
                <a:r>
                  <a:rPr lang="fr-FR" dirty="0"/>
                  <a:t> </a:t>
                </a:r>
                <a:r>
                  <a:rPr lang="fr-FR" b="1" dirty="0"/>
                  <a:t>“</a:t>
                </a:r>
                <a:r>
                  <a:rPr lang="fr-FR" b="1" dirty="0" err="1"/>
                  <a:t>balanced</a:t>
                </a:r>
                <a:r>
                  <a:rPr lang="fr-FR" b="1" dirty="0"/>
                  <a:t>” </a:t>
                </a:r>
                <a:r>
                  <a:rPr lang="fr-FR" b="1" dirty="0" err="1"/>
                  <a:t>pleiotropy</a:t>
                </a:r>
                <a:r>
                  <a:rPr lang="fr-FR" dirty="0"/>
                  <a:t>, </a:t>
                </a:r>
                <a:r>
                  <a:rPr lang="fr-FR" dirty="0" err="1"/>
                  <a:t>there</a:t>
                </a:r>
                <a:r>
                  <a:rPr lang="fr-FR" dirty="0"/>
                  <a:t> </a:t>
                </a:r>
                <a:r>
                  <a:rPr lang="fr-FR" dirty="0" err="1"/>
                  <a:t>is</a:t>
                </a:r>
                <a:r>
                  <a:rPr lang="fr-FR" dirty="0"/>
                  <a:t> </a:t>
                </a:r>
                <a:r>
                  <a:rPr lang="fr-FR" dirty="0" err="1"/>
                  <a:t>increased</a:t>
                </a:r>
                <a:r>
                  <a:rPr lang="fr-FR" dirty="0"/>
                  <a:t> </a:t>
                </a:r>
                <a:r>
                  <a:rPr lang="fr-FR" dirty="0" err="1"/>
                  <a:t>heterogeneity</a:t>
                </a:r>
                <a:r>
                  <a:rPr lang="fr-FR" dirty="0"/>
                  <a:t> but non </a:t>
                </a:r>
                <a:r>
                  <a:rPr lang="fr-FR" dirty="0" err="1"/>
                  <a:t>bias</a:t>
                </a:r>
                <a:r>
                  <a:rPr lang="fr-FR" dirty="0"/>
                  <a:t>.</a:t>
                </a:r>
              </a:p>
              <a:p>
                <a:pPr marL="0" indent="0">
                  <a:lnSpc>
                    <a:spcPct val="120000"/>
                  </a:lnSpc>
                  <a:buNone/>
                </a:pPr>
                <a:r>
                  <a:rPr lang="fr-FR" b="1" dirty="0"/>
                  <a:t>Multiplicative </a:t>
                </a:r>
                <a:r>
                  <a:rPr lang="fr-FR" b="1" dirty="0" err="1"/>
                  <a:t>Random</a:t>
                </a:r>
                <a:r>
                  <a:rPr lang="fr-FR" b="1" dirty="0"/>
                  <a:t> </a:t>
                </a:r>
                <a:r>
                  <a:rPr lang="fr-FR" b="1" dirty="0" err="1"/>
                  <a:t>Effects</a:t>
                </a:r>
                <a:r>
                  <a:rPr lang="fr-FR" b="1" dirty="0"/>
                  <a:t> (MRE) model </a:t>
                </a:r>
                <a:r>
                  <a:rPr lang="fr-FR" dirty="0" err="1"/>
                  <a:t>can</a:t>
                </a:r>
                <a:r>
                  <a:rPr lang="fr-FR" dirty="0"/>
                  <a:t> account for additional </a:t>
                </a:r>
                <a:r>
                  <a:rPr lang="fr-FR" b="1" dirty="0" err="1"/>
                  <a:t>heterogeneity</a:t>
                </a:r>
                <a:r>
                  <a:rPr lang="fr-FR" dirty="0"/>
                  <a:t> </a:t>
                </a:r>
                <a:r>
                  <a:rPr lang="fr-FR" dirty="0" err="1"/>
                  <a:t>with</a:t>
                </a:r>
                <a:r>
                  <a:rPr lang="fr-FR" dirty="0"/>
                  <a:t> </a:t>
                </a:r>
                <a14:m>
                  <m:oMath xmlns:m="http://schemas.openxmlformats.org/officeDocument/2006/math">
                    <m:r>
                      <a:rPr lang="en-US">
                        <a:latin typeface="Cambria Math" panose="02040503050406030204" pitchFamily="18" charset="0"/>
                      </a:rPr>
                      <m:t>𝜙</m:t>
                    </m:r>
                  </m:oMath>
                </a14:m>
                <a:r>
                  <a:rPr lang="en-US" dirty="0"/>
                  <a:t> its over-dispersion parameter. So equation becomes </a:t>
                </a:r>
                <a:endParaRPr lang="fr-FR" dirty="0"/>
              </a:p>
              <a:p>
                <a:pPr marL="0" lvl="0" indent="0" algn="ctr">
                  <a:lnSpc>
                    <a:spcPct val="120000"/>
                  </a:lnSpc>
                  <a:buNone/>
                </a:pPr>
                <a14:m>
                  <m:oMath xmlns:m="http://schemas.openxmlformats.org/officeDocument/2006/math">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r>
                      <a:rPr lang="ar-AE">
                        <a:latin typeface="Cambria Math" panose="02040503050406030204" pitchFamily="18" charset="0"/>
                      </a:rPr>
                      <m:t>=</m:t>
                    </m:r>
                    <m:r>
                      <a:rPr lang="ar-AE">
                        <a:latin typeface="Cambria Math" panose="02040503050406030204" pitchFamily="18" charset="0"/>
                      </a:rPr>
                      <m:t>𝜃</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𝑋</m:t>
                            </m:r>
                          </m:e>
                          <m:sub>
                            <m:r>
                              <a:rPr lang="ar-AE">
                                <a:latin typeface="Cambria Math" panose="02040503050406030204" pitchFamily="18" charset="0"/>
                              </a:rPr>
                              <m:t>𝑗</m:t>
                            </m:r>
                          </m:sub>
                        </m:sSub>
                      </m:sub>
                    </m:sSub>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oMath>
                </a14:m>
                <a:r>
                  <a:rPr lang="ar-AE" dirty="0"/>
                  <a:t> </a:t>
                </a:r>
                <a:r>
                  <a:rPr lang="fr-FR" dirty="0"/>
                  <a:t>where </a:t>
                </a:r>
                <a14:m>
                  <m:oMath xmlns:m="http://schemas.openxmlformats.org/officeDocument/2006/math">
                    <m:r>
                      <a:rPr lang="fr-FR">
                        <a:latin typeface="Cambria Math" panose="02040503050406030204" pitchFamily="18" charset="0"/>
                      </a:rPr>
                      <m:t>𝑣𝑎𝑟</m:t>
                    </m:r>
                    <m:r>
                      <a:rPr lang="fr-FR">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𝜀</m:t>
                        </m:r>
                      </m:e>
                      <m:sub>
                        <m:r>
                          <a:rPr lang="ar-AE">
                            <a:latin typeface="Cambria Math" panose="02040503050406030204" pitchFamily="18" charset="0"/>
                          </a:rPr>
                          <m:t>𝑗</m:t>
                        </m:r>
                      </m:sub>
                    </m:sSub>
                    <m:r>
                      <a:rPr lang="ar-AE">
                        <a:latin typeface="Cambria Math" panose="02040503050406030204" pitchFamily="18" charset="0"/>
                      </a:rPr>
                      <m:t>)=</m:t>
                    </m:r>
                    <m:r>
                      <a:rPr lang="ar-AE" b="0" i="1">
                        <a:latin typeface="Cambria Math" panose="02040503050406030204" pitchFamily="18" charset="0"/>
                      </a:rPr>
                      <m:t>𝜙</m:t>
                    </m:r>
                    <m:r>
                      <a:rPr lang="ar-AE">
                        <a:latin typeface="Cambria Math" panose="02040503050406030204" pitchFamily="18" charset="0"/>
                      </a:rPr>
                      <m:t>𝑠𝑒</m:t>
                    </m:r>
                    <m:r>
                      <a:rPr lang="ar-AE">
                        <a:latin typeface="Cambria Math" panose="02040503050406030204" pitchFamily="18" charset="0"/>
                      </a:rPr>
                      <m:t>(</m:t>
                    </m:r>
                    <m:sSub>
                      <m:sSubPr>
                        <m:ctrlPr>
                          <a:rPr lang="ar-AE" i="1">
                            <a:latin typeface="Cambria Math" panose="02040503050406030204" pitchFamily="18" charset="0"/>
                          </a:rPr>
                        </m:ctrlPr>
                      </m:sSubPr>
                      <m:e>
                        <m:acc>
                          <m:accPr>
                            <m:chr m:val="̂"/>
                            <m:ctrlPr>
                              <a:rPr lang="ar-AE" i="1">
                                <a:latin typeface="Cambria Math" panose="02040503050406030204" pitchFamily="18" charset="0"/>
                              </a:rPr>
                            </m:ctrlPr>
                          </m:accPr>
                          <m:e>
                            <m:r>
                              <a:rPr lang="ar-AE">
                                <a:latin typeface="Cambria Math" panose="02040503050406030204" pitchFamily="18" charset="0"/>
                              </a:rPr>
                              <m:t>𝛽</m:t>
                            </m:r>
                          </m:e>
                        </m:acc>
                      </m:e>
                      <m:sub>
                        <m:sSub>
                          <m:sSubPr>
                            <m:ctrlPr>
                              <a:rPr lang="ar-AE" i="1">
                                <a:latin typeface="Cambria Math" panose="02040503050406030204" pitchFamily="18" charset="0"/>
                              </a:rPr>
                            </m:ctrlPr>
                          </m:sSubPr>
                          <m:e>
                            <m:r>
                              <a:rPr lang="ar-AE">
                                <a:latin typeface="Cambria Math" panose="02040503050406030204" pitchFamily="18" charset="0"/>
                              </a:rPr>
                              <m:t>𝑌</m:t>
                            </m:r>
                          </m:e>
                          <m:sub>
                            <m:r>
                              <a:rPr lang="ar-AE">
                                <a:latin typeface="Cambria Math" panose="02040503050406030204" pitchFamily="18" charset="0"/>
                              </a:rPr>
                              <m:t>𝑗</m:t>
                            </m:r>
                          </m:sub>
                        </m:sSub>
                      </m:sub>
                    </m:sSub>
                    <m:sSup>
                      <m:sSupPr>
                        <m:ctrlPr>
                          <a:rPr lang="ar-AE" i="1">
                            <a:latin typeface="Cambria Math" panose="02040503050406030204" pitchFamily="18" charset="0"/>
                          </a:rPr>
                        </m:ctrlPr>
                      </m:sSupPr>
                      <m:e>
                        <m:r>
                          <a:rPr lang="ar-AE">
                            <a:latin typeface="Cambria Math" panose="02040503050406030204" pitchFamily="18" charset="0"/>
                          </a:rPr>
                          <m:t>)</m:t>
                        </m:r>
                      </m:e>
                      <m:sup>
                        <m:r>
                          <a:rPr lang="ar-AE">
                            <a:latin typeface="Cambria Math" panose="02040503050406030204" pitchFamily="18" charset="0"/>
                          </a:rPr>
                          <m:t>2</m:t>
                        </m:r>
                      </m:sup>
                    </m:sSup>
                  </m:oMath>
                </a14:m>
                <a:endParaRP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7792" y="1732450"/>
                <a:ext cx="8657864" cy="5125550"/>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a:xfrm>
            <a:off x="8370497" y="6339953"/>
            <a:ext cx="565159" cy="365125"/>
          </a:xfrm>
        </p:spPr>
        <p:txBody>
          <a:bodyPr/>
          <a:lstStyle/>
          <a:p>
            <a:fld id="{C5EF2332-01BF-834F-8236-50238282D533}"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fr-FR" dirty="0"/>
              <a:t>Training</a:t>
            </a:r>
            <a:endParaRPr dirty="0"/>
          </a:p>
        </p:txBody>
      </p:sp>
      <p:sp>
        <p:nvSpPr>
          <p:cNvPr id="3" name="Content Placeholder 2"/>
          <p:cNvSpPr>
            <a:spLocks noGrp="1"/>
          </p:cNvSpPr>
          <p:nvPr>
            <p:ph idx="1"/>
          </p:nvPr>
        </p:nvSpPr>
        <p:spPr>
          <a:xfrm>
            <a:off x="380010" y="1732450"/>
            <a:ext cx="8300852" cy="4787103"/>
          </a:xfrm>
        </p:spPr>
        <p:txBody>
          <a:bodyPr>
            <a:normAutofit/>
          </a:bodyPr>
          <a:lstStyle/>
          <a:p>
            <a:pPr marL="0" lvl="0" indent="0">
              <a:buNone/>
            </a:pPr>
            <a:r>
              <a:rPr dirty="0"/>
              <a:t>The </a:t>
            </a:r>
            <a:r>
              <a:rPr b="1" dirty="0"/>
              <a:t>Mendelian Randomization</a:t>
            </a:r>
            <a:r>
              <a:rPr dirty="0"/>
              <a:t> (</a:t>
            </a:r>
            <a:r>
              <a:rPr b="1" dirty="0"/>
              <a:t>MR</a:t>
            </a:r>
            <a:r>
              <a:rPr dirty="0"/>
              <a:t>) course</a:t>
            </a:r>
            <a:r>
              <a:rPr lang="fr-FR" dirty="0"/>
              <a:t> </a:t>
            </a:r>
            <a:r>
              <a:rPr lang="fr-FR" dirty="0" err="1"/>
              <a:t>is</a:t>
            </a:r>
            <a:r>
              <a:rPr lang="fr-FR" dirty="0"/>
              <a:t> </a:t>
            </a:r>
            <a:r>
              <a:rPr lang="fr-FR" dirty="0" err="1"/>
              <a:t>provided</a:t>
            </a:r>
            <a:r>
              <a:rPr lang="fr-FR" dirty="0"/>
              <a:t> by </a:t>
            </a:r>
            <a:r>
              <a:rPr lang="en-US" dirty="0"/>
              <a:t>the MRC Biostatistics Unit from Cambridge University (UK).</a:t>
            </a:r>
            <a:br>
              <a:rPr lang="fr-FR" dirty="0"/>
            </a:br>
            <a:r>
              <a:rPr lang="fr-FR" sz="1800" dirty="0"/>
              <a:t>(More </a:t>
            </a:r>
            <a:r>
              <a:rPr sz="1800" dirty="0"/>
              <a:t>detail here </a:t>
            </a:r>
            <a:r>
              <a:rPr sz="1800" dirty="0">
                <a:hlinkClick r:id="rId3"/>
              </a:rPr>
              <a:t>http://mendelianrandomization.com/index.php</a:t>
            </a:r>
            <a:r>
              <a:rPr lang="fr-FR" sz="1800" dirty="0"/>
              <a:t>)</a:t>
            </a:r>
            <a:endParaRPr sz="1800" dirty="0"/>
          </a:p>
          <a:p>
            <a:pPr marL="0" lvl="0" indent="0">
              <a:buNone/>
            </a:pPr>
            <a:endParaRPr lang="fr-FR" dirty="0"/>
          </a:p>
          <a:p>
            <a:pPr marL="0" lvl="0" indent="0">
              <a:buNone/>
            </a:pPr>
            <a:r>
              <a:rPr dirty="0"/>
              <a:t>In this feedback, we will see</a:t>
            </a:r>
            <a:endParaRPr lang="fr-FR" dirty="0"/>
          </a:p>
          <a:p>
            <a:pPr indent="-342900">
              <a:buFont typeface="Wingdings" panose="05000000000000000000" pitchFamily="2" charset="2"/>
              <a:buChar char="ü"/>
            </a:pPr>
            <a:r>
              <a:rPr lang="fr-FR" dirty="0"/>
              <a:t>Key </a:t>
            </a:r>
            <a:r>
              <a:rPr lang="fr-FR" dirty="0" err="1"/>
              <a:t>words</a:t>
            </a:r>
            <a:r>
              <a:rPr lang="fr-FR" dirty="0"/>
              <a:t> : </a:t>
            </a:r>
            <a:r>
              <a:rPr lang="fr-FR" dirty="0">
                <a:hlinkClick r:id="rId4"/>
              </a:rPr>
              <a:t>https://mr-dictionary.mrcieu.ac.uk/</a:t>
            </a:r>
            <a:r>
              <a:rPr lang="fr-FR" dirty="0"/>
              <a:t> </a:t>
            </a:r>
          </a:p>
          <a:p>
            <a:pPr indent="-342900">
              <a:buFont typeface="Wingdings" panose="05000000000000000000" pitchFamily="2" charset="2"/>
              <a:buChar char="ü"/>
            </a:pPr>
            <a:r>
              <a:rPr lang="fr-FR" dirty="0"/>
              <a:t>Introduction &amp; motivations of MR</a:t>
            </a:r>
          </a:p>
          <a:p>
            <a:pPr lvl="0" indent="-342900">
              <a:buFont typeface="Wingdings" panose="05000000000000000000" pitchFamily="2" charset="2"/>
              <a:buChar char="ü"/>
            </a:pPr>
            <a:r>
              <a:rPr dirty="0"/>
              <a:t>Paradigm &amp; Assumptions</a:t>
            </a:r>
            <a:endParaRPr lang="fr-FR" dirty="0"/>
          </a:p>
          <a:p>
            <a:pPr lvl="0" indent="-342900">
              <a:buFont typeface="Wingdings" panose="05000000000000000000" pitchFamily="2" charset="2"/>
              <a:buChar char="ü"/>
            </a:pPr>
            <a:r>
              <a:rPr dirty="0"/>
              <a:t>Methods on Individuals level data</a:t>
            </a:r>
            <a:endParaRPr lang="fr-FR" dirty="0"/>
          </a:p>
          <a:p>
            <a:pPr lvl="0" indent="-342900">
              <a:buFont typeface="Wingdings" panose="05000000000000000000" pitchFamily="2" charset="2"/>
              <a:buChar char="ü"/>
            </a:pPr>
            <a:r>
              <a:rPr lang="fr-FR" dirty="0"/>
              <a:t>M</a:t>
            </a:r>
            <a:r>
              <a:rPr dirty="0" err="1"/>
              <a:t>ethods</a:t>
            </a:r>
            <a:r>
              <a:rPr dirty="0"/>
              <a:t> on Summary level data and Two Samples MR</a:t>
            </a:r>
            <a:endParaRPr lang="fr-FR" dirty="0"/>
          </a:p>
          <a:p>
            <a:pPr lvl="0" indent="-342900">
              <a:buFont typeface="Wingdings" panose="05000000000000000000" pitchFamily="2" charset="2"/>
              <a:buChar char="ü"/>
            </a:pPr>
            <a:r>
              <a:rPr dirty="0"/>
              <a:t>Robust Methods</a:t>
            </a:r>
            <a:r>
              <a:rPr lang="fr-FR" dirty="0"/>
              <a:t>, Issues and </a:t>
            </a:r>
            <a:r>
              <a:rPr dirty="0"/>
              <a:t>Sensitivity analyses</a:t>
            </a:r>
            <a:endParaRPr lang="fr-FR"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MR-Egger</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328773" y="1732449"/>
                <a:ext cx="4058293" cy="4714650"/>
              </a:xfrm>
            </p:spPr>
            <p:txBody>
              <a:bodyPr>
                <a:normAutofit fontScale="85000" lnSpcReduction="10000"/>
              </a:bodyPr>
              <a:lstStyle/>
              <a:p>
                <a:pPr marL="0" lvl="0" indent="0" algn="just">
                  <a:buNone/>
                </a:pPr>
                <a:r>
                  <a:rPr b="1" dirty="0"/>
                  <a:t>MR-Egger regression</a:t>
                </a:r>
                <a:r>
                  <a:rPr dirty="0"/>
                  <a:t> relaxes the assumption that the average pleiotropic effect is zero (allow for directional pleiotropy) with an intercept regression model.</a:t>
                </a:r>
                <a:endParaRPr lang="fr-FR" dirty="0"/>
              </a:p>
              <a:p>
                <a:pPr marL="0" lvl="0" indent="0" algn="just">
                  <a:buNone/>
                </a:pPr>
                <a:r>
                  <a:rPr dirty="0"/>
                  <a:t>Still need the </a:t>
                </a:r>
                <a:r>
                  <a:rPr dirty="0" err="1"/>
                  <a:t>the</a:t>
                </a:r>
                <a:r>
                  <a:rPr dirty="0"/>
                  <a:t> </a:t>
                </a:r>
                <a:r>
                  <a:rPr b="1" dirty="0"/>
                  <a:t>“</a:t>
                </a:r>
                <a:r>
                  <a:rPr b="1" dirty="0" err="1"/>
                  <a:t>InSIDE</a:t>
                </a:r>
                <a:r>
                  <a:rPr b="1" dirty="0"/>
                  <a:t>”</a:t>
                </a:r>
                <a:r>
                  <a:rPr dirty="0"/>
                  <a:t> assumption : pleiotropic effects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𝛼</m:t>
                        </m:r>
                      </m:e>
                      <m:sub>
                        <m:r>
                          <a:rPr>
                            <a:latin typeface="Cambria Math" panose="02040503050406030204" pitchFamily="18" charset="0"/>
                          </a:rPr>
                          <m:t>𝑗</m:t>
                        </m:r>
                      </m:sub>
                    </m:sSub>
                  </m:oMath>
                </a14:m>
                <a:r>
                  <a:rPr dirty="0"/>
                  <a:t> are independent of the instrument strength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𝑗</m:t>
                            </m:r>
                          </m:sub>
                        </m:sSub>
                      </m:sub>
                    </m:sSub>
                  </m:oMath>
                </a14:m>
                <a:endParaRPr lang="fr-FR" dirty="0"/>
              </a:p>
              <a:p>
                <a:pPr lvl="1"/>
                <a:r>
                  <a:rPr dirty="0"/>
                  <a:t>MR-Egger allow 100% of variants to be invalid, but require the </a:t>
                </a:r>
                <a:r>
                  <a:rPr dirty="0" err="1"/>
                  <a:t>InSIDE</a:t>
                </a:r>
                <a:r>
                  <a:rPr dirty="0"/>
                  <a:t> to be valid</a:t>
                </a:r>
                <a:br>
                  <a:rPr dirty="0"/>
                </a:br>
                <a:endParaRPr dirty="0"/>
              </a:p>
              <a:p>
                <a:pPr lvl="1"/>
                <a:r>
                  <a:rPr dirty="0"/>
                  <a:t>MR-Egger is more sensitive to </a:t>
                </a:r>
                <a:r>
                  <a:rPr dirty="0" err="1"/>
                  <a:t>InSIDE</a:t>
                </a:r>
                <a:r>
                  <a:rPr dirty="0"/>
                  <a:t> violations than IVW</a:t>
                </a:r>
                <a:br>
                  <a:rPr dirty="0"/>
                </a:br>
                <a:endParaRPr dirty="0"/>
              </a:p>
              <a:p>
                <a:pPr lvl="1"/>
                <a:r>
                  <a:rPr dirty="0"/>
                  <a:t>MR-Egger low power</a:t>
                </a:r>
                <a:br>
                  <a:rPr dirty="0"/>
                </a:br>
                <a:endParaRPr dirty="0"/>
              </a:p>
              <a:p>
                <a:pPr lvl="1"/>
                <a:r>
                  <a:rPr dirty="0"/>
                  <a:t>MR-Egger sensitive to outliers</a:t>
                </a:r>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328773" y="1732449"/>
                <a:ext cx="4058293" cy="4714650"/>
              </a:xfrm>
              <a:blipFill>
                <a:blip r:embed="rId3"/>
                <a:stretch>
                  <a:fillRect/>
                </a:stretch>
              </a:blipFill>
            </p:spPr>
            <p:txBody>
              <a:bodyPr/>
              <a:lstStyle/>
              <a:p>
                <a:r>
                  <a:rPr lang="fr-FR">
                    <a:noFill/>
                  </a:rPr>
                  <a:t> </a:t>
                </a:r>
              </a:p>
            </p:txBody>
          </p:sp>
        </mc:Fallback>
      </mc:AlternateContent>
      <p:pic>
        <p:nvPicPr>
          <p:cNvPr id="3" name="Picture 1" descr="./Images/scatterplot_pleiotropy.png"/>
          <p:cNvPicPr>
            <a:picLocks noGrp="1" noChangeAspect="1"/>
          </p:cNvPicPr>
          <p:nvPr/>
        </p:nvPicPr>
        <p:blipFill>
          <a:blip r:embed="rId4"/>
          <a:stretch>
            <a:fillRect/>
          </a:stretch>
        </p:blipFill>
        <p:spPr bwMode="auto">
          <a:xfrm>
            <a:off x="4708867" y="2070100"/>
            <a:ext cx="4038600" cy="3086100"/>
          </a:xfrm>
          <a:prstGeom prst="rect">
            <a:avLst/>
          </a:prstGeom>
          <a:noFill/>
          <a:ln w="9525">
            <a:noFill/>
            <a:headEnd/>
            <a:tailEnd/>
          </a:ln>
        </p:spPr>
      </p:pic>
      <p:sp>
        <p:nvSpPr>
          <p:cNvPr id="5" name="TextBox 3"/>
          <p:cNvSpPr txBox="1"/>
          <p:nvPr/>
        </p:nvSpPr>
        <p:spPr>
          <a:xfrm>
            <a:off x="4708867" y="5537199"/>
            <a:ext cx="4038600" cy="508000"/>
          </a:xfrm>
          <a:prstGeom prst="rect">
            <a:avLst/>
          </a:prstGeom>
          <a:noFill/>
        </p:spPr>
        <p:txBody>
          <a:bodyPr/>
          <a:lstStyle/>
          <a:p>
            <a:pPr marL="0" lvl="0" indent="0" algn="ctr">
              <a:buNone/>
            </a:pPr>
            <a:r>
              <a:rPr dirty="0"/>
              <a:t>Robust methods with summarized data session by </a:t>
            </a:r>
            <a:r>
              <a:rPr dirty="0" err="1"/>
              <a:t>Apostolos</a:t>
            </a:r>
            <a:r>
              <a:rPr dirty="0"/>
              <a:t> </a:t>
            </a:r>
            <a:r>
              <a:rPr dirty="0" err="1"/>
              <a:t>Gkatzionis</a:t>
            </a:r>
            <a:endParaRPr dirty="0"/>
          </a:p>
        </p:txBody>
      </p:sp>
      <p:sp>
        <p:nvSpPr>
          <p:cNvPr id="6" name="Espace réservé du numéro de diapositive 5"/>
          <p:cNvSpPr>
            <a:spLocks noGrp="1"/>
          </p:cNvSpPr>
          <p:nvPr>
            <p:ph type="sldNum" sz="quarter" idx="12"/>
          </p:nvPr>
        </p:nvSpPr>
        <p:spPr>
          <a:xfrm>
            <a:off x="8349140" y="6264536"/>
            <a:ext cx="565159" cy="365125"/>
          </a:xfrm>
        </p:spPr>
        <p:txBody>
          <a:bodyPr/>
          <a:lstStyle/>
          <a:p>
            <a:fld id="{C5EF2332-01BF-834F-8236-50238282D533}" type="slidenum">
              <a:rPr lang="en-US" smtClean="0"/>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Median Based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lvl="1"/>
                <a:r>
                  <a:rPr dirty="0"/>
                  <a:t>G with outlying ratio estimates</a:t>
                </a:r>
                <a:br>
                  <a:rPr dirty="0"/>
                </a:br>
                <a:endParaRPr dirty="0"/>
              </a:p>
              <a:p>
                <a:pPr lvl="1"/>
                <a:r>
                  <a:rPr dirty="0"/>
                  <a:t>The median of ratio estimates is more robust to outliers and can be used as estimate for </a:t>
                </a:r>
                <a14:m>
                  <m:oMath xmlns:m="http://schemas.openxmlformats.org/officeDocument/2006/math">
                    <m:r>
                      <a:rPr>
                        <a:latin typeface="Cambria Math" panose="02040503050406030204" pitchFamily="18" charset="0"/>
                      </a:rPr>
                      <m:t>𝜃</m:t>
                    </m:r>
                  </m:oMath>
                </a14:m>
                <a:br>
                  <a:rPr dirty="0"/>
                </a:br>
                <a:endParaRPr dirty="0"/>
              </a:p>
              <a:p>
                <a:pPr lvl="1"/>
                <a:r>
                  <a:rPr dirty="0"/>
                  <a:t>The median is accurate estimate </a:t>
                </a:r>
                <a:r>
                  <a:rPr dirty="0" err="1"/>
                  <a:t>i</a:t>
                </a:r>
                <a:r>
                  <a:rPr lang="fr-FR" dirty="0"/>
                  <a:t>f a </a:t>
                </a:r>
                <a:r>
                  <a:rPr lang="fr-FR" dirty="0" err="1"/>
                  <a:t>majority</a:t>
                </a:r>
                <a:r>
                  <a:rPr lang="fr-FR" dirty="0"/>
                  <a:t> (</a:t>
                </a:r>
                <a:r>
                  <a:rPr dirty="0"/>
                  <a:t>&gt;50%</a:t>
                </a:r>
                <a:r>
                  <a:rPr lang="fr-FR" dirty="0"/>
                  <a:t>)</a:t>
                </a:r>
                <a:r>
                  <a:rPr dirty="0"/>
                  <a:t> of variants are valid instruments, especially with large samples sizes</a:t>
                </a:r>
                <a:br>
                  <a:rPr dirty="0"/>
                </a:br>
                <a:endParaRPr dirty="0"/>
              </a:p>
              <a:p>
                <a:pPr lvl="1"/>
                <a:r>
                  <a:rPr dirty="0"/>
                  <a:t>No </a:t>
                </a:r>
                <a:r>
                  <a:rPr dirty="0" err="1"/>
                  <a:t>InSIDE</a:t>
                </a:r>
                <a:r>
                  <a:rPr dirty="0"/>
                  <a:t> assumption required</a:t>
                </a:r>
                <a:br>
                  <a:rPr dirty="0"/>
                </a:br>
                <a:endParaRPr dirty="0"/>
              </a:p>
              <a:p>
                <a:pPr lvl="1"/>
                <a:r>
                  <a:rPr dirty="0"/>
                  <a:t>“Weighted Median” is estimated to </a:t>
                </a:r>
                <a:r>
                  <a:rPr dirty="0" err="1"/>
                  <a:t>incease</a:t>
                </a:r>
                <a:r>
                  <a:rPr dirty="0"/>
                  <a:t> precision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Mode Based Estimation</a:t>
            </a:r>
          </a:p>
        </p:txBody>
      </p:sp>
      <p:sp>
        <p:nvSpPr>
          <p:cNvPr id="3" name="Content Placeholder 2"/>
          <p:cNvSpPr>
            <a:spLocks noGrp="1"/>
          </p:cNvSpPr>
          <p:nvPr>
            <p:ph idx="1"/>
          </p:nvPr>
        </p:nvSpPr>
        <p:spPr/>
        <p:txBody>
          <a:bodyPr/>
          <a:lstStyle/>
          <a:p>
            <a:pPr lvl="1"/>
            <a:r>
              <a:rPr dirty="0"/>
              <a:t>Like median more robust than IVW if outliers</a:t>
            </a:r>
            <a:br>
              <a:rPr lang="fr-FR" dirty="0"/>
            </a:br>
            <a:endParaRPr lang="fr-FR" dirty="0"/>
          </a:p>
          <a:p>
            <a:pPr lvl="1"/>
            <a:r>
              <a:rPr lang="en-US" dirty="0"/>
              <a:t>So take ratio estimates, fit a smooth curve (kernel) to model their distribution and use the mode of that distribution as the overall causal effect estimate</a:t>
            </a:r>
            <a:br>
              <a:rPr dirty="0"/>
            </a:br>
            <a:endParaRPr dirty="0"/>
          </a:p>
          <a:p>
            <a:pPr lvl="1"/>
            <a:r>
              <a:rPr dirty="0"/>
              <a:t>Required a plurality of genetic variants to be valid (not &gt;50%)</a:t>
            </a:r>
            <a:br>
              <a:rPr dirty="0"/>
            </a:br>
            <a:endParaRPr dirty="0"/>
          </a:p>
          <a:p>
            <a:pPr lvl="1"/>
            <a:r>
              <a:rPr dirty="0"/>
              <a:t>Simple and weighted version, like median</a:t>
            </a:r>
            <a:br>
              <a:rPr dirty="0"/>
            </a:br>
            <a:endParaRPr dirty="0"/>
          </a:p>
          <a:p>
            <a:pPr lvl="1"/>
            <a:r>
              <a:rPr dirty="0"/>
              <a:t>Can be sensitive to weak instruments.</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Recent Robust Methods</a:t>
            </a:r>
          </a:p>
        </p:txBody>
      </p:sp>
      <p:sp>
        <p:nvSpPr>
          <p:cNvPr id="3" name="Content Placeholder 2"/>
          <p:cNvSpPr>
            <a:spLocks noGrp="1"/>
          </p:cNvSpPr>
          <p:nvPr>
            <p:ph idx="1"/>
          </p:nvPr>
        </p:nvSpPr>
        <p:spPr>
          <a:xfrm>
            <a:off x="428263" y="1732450"/>
            <a:ext cx="8449519" cy="5513302"/>
          </a:xfrm>
        </p:spPr>
        <p:txBody>
          <a:bodyPr>
            <a:noAutofit/>
          </a:bodyPr>
          <a:lstStyle/>
          <a:p>
            <a:pPr marL="0" lvl="0" indent="0">
              <a:buNone/>
            </a:pPr>
            <a:r>
              <a:rPr sz="1500" dirty="0">
                <a:hlinkClick r:id="rId2"/>
              </a:rPr>
              <a:t>MR-</a:t>
            </a:r>
            <a:r>
              <a:rPr sz="1500" dirty="0" err="1">
                <a:hlinkClick r:id="rId2"/>
              </a:rPr>
              <a:t>Presso</a:t>
            </a:r>
            <a:r>
              <a:rPr sz="1500" dirty="0"/>
              <a:t> (</a:t>
            </a:r>
            <a:r>
              <a:rPr sz="1500" dirty="0" err="1"/>
              <a:t>Verbanck</a:t>
            </a:r>
            <a:r>
              <a:rPr sz="1500" dirty="0"/>
              <a:t> et al. 2018)</a:t>
            </a:r>
            <a:br>
              <a:rPr sz="1500" dirty="0"/>
            </a:br>
            <a:r>
              <a:rPr sz="1500" dirty="0"/>
              <a:t>Outlier detection and deletion method, performs an overall heterogeneity test and test of validity for each variant</a:t>
            </a:r>
            <a:r>
              <a:rPr lang="fr-FR" sz="1500" dirty="0"/>
              <a:t>. </a:t>
            </a:r>
            <a:r>
              <a:rPr sz="1500" dirty="0"/>
              <a:t>Works well when there are few strongly pleiotropic variants, not so </a:t>
            </a:r>
            <a:r>
              <a:rPr lang="fr-FR" sz="1500" dirty="0" err="1"/>
              <a:t>w</a:t>
            </a:r>
            <a:r>
              <a:rPr sz="1500" dirty="0"/>
              <a:t>ell with many moderately pleiotropic variants</a:t>
            </a:r>
            <a:br>
              <a:rPr sz="1500" dirty="0"/>
            </a:br>
            <a:r>
              <a:rPr sz="1500" dirty="0">
                <a:hlinkClick r:id="rId3"/>
              </a:rPr>
              <a:t>MR-Robust</a:t>
            </a:r>
            <a:r>
              <a:rPr sz="1500" dirty="0"/>
              <a:t> (Rees et al. 2019)</a:t>
            </a:r>
            <a:br>
              <a:rPr sz="1500" dirty="0"/>
            </a:br>
            <a:r>
              <a:rPr sz="1500" dirty="0"/>
              <a:t>Fits weighted linear regression like IVW but adds a loss function to reduce the influence of outlying variants</a:t>
            </a:r>
            <a:br>
              <a:rPr sz="1500" dirty="0"/>
            </a:br>
            <a:r>
              <a:rPr sz="1500" dirty="0">
                <a:hlinkClick r:id="rId4"/>
              </a:rPr>
              <a:t>Contamination Mixture</a:t>
            </a:r>
            <a:r>
              <a:rPr sz="1500" dirty="0"/>
              <a:t> (Burgess et al 2019)</a:t>
            </a:r>
            <a:br>
              <a:rPr sz="1500" dirty="0"/>
            </a:br>
            <a:r>
              <a:rPr sz="1500" dirty="0"/>
              <a:t>Fits a mixture model to ratio estimates</a:t>
            </a:r>
            <a:r>
              <a:rPr lang="fr-FR" sz="1500" dirty="0"/>
              <a:t>. </a:t>
            </a:r>
            <a:r>
              <a:rPr sz="1500" dirty="0"/>
              <a:t>Relied on a plurality assumption, similar to the mode</a:t>
            </a:r>
            <a:br>
              <a:rPr sz="1500" dirty="0"/>
            </a:br>
            <a:r>
              <a:rPr sz="1500" dirty="0"/>
              <a:t>Can yield disjoint confidence intervals, has low MSE but may have inflated Type I errors</a:t>
            </a:r>
            <a:br>
              <a:rPr sz="1500" dirty="0"/>
            </a:br>
            <a:r>
              <a:rPr sz="1500" dirty="0">
                <a:hlinkClick r:id="rId5"/>
              </a:rPr>
              <a:t>MR-Mix</a:t>
            </a:r>
            <a:r>
              <a:rPr sz="1500" dirty="0"/>
              <a:t> (Qi &amp; Chatterjee 2019)</a:t>
            </a:r>
            <a:br>
              <a:rPr sz="1500" dirty="0"/>
            </a:br>
            <a:r>
              <a:rPr sz="1500" dirty="0"/>
              <a:t>Also a mixture-model approach</a:t>
            </a:r>
            <a:br>
              <a:rPr sz="1500" dirty="0"/>
            </a:br>
            <a:r>
              <a:rPr sz="1500" dirty="0"/>
              <a:t>Requires summary statistics for variants not ass</a:t>
            </a:r>
            <a:r>
              <a:rPr lang="fr-FR" sz="1500" dirty="0"/>
              <a:t>oc</a:t>
            </a:r>
            <a:r>
              <a:rPr sz="1500" dirty="0" err="1"/>
              <a:t>iated</a:t>
            </a:r>
            <a:r>
              <a:rPr sz="1500" dirty="0"/>
              <a:t> with X</a:t>
            </a:r>
            <a:br>
              <a:rPr sz="1500" dirty="0"/>
            </a:br>
            <a:r>
              <a:rPr sz="1500" dirty="0"/>
              <a:t>Good uncertainty quantification (nominal Type I error rates) but occasionally lacks power</a:t>
            </a:r>
            <a:br>
              <a:rPr sz="1500" dirty="0"/>
            </a:br>
            <a:r>
              <a:rPr sz="1500" dirty="0">
                <a:hlinkClick r:id="rId6"/>
              </a:rPr>
              <a:t>MR-</a:t>
            </a:r>
            <a:r>
              <a:rPr sz="1500" dirty="0" err="1">
                <a:hlinkClick r:id="rId6"/>
              </a:rPr>
              <a:t>Ras</a:t>
            </a:r>
            <a:r>
              <a:rPr sz="1500" dirty="0"/>
              <a:t> (Zhao et al 2018)</a:t>
            </a:r>
            <a:br>
              <a:rPr sz="1500" dirty="0"/>
            </a:br>
            <a:r>
              <a:rPr sz="1500" dirty="0"/>
              <a:t>Models </a:t>
            </a:r>
            <a:r>
              <a:rPr sz="1500" dirty="0" err="1"/>
              <a:t>ple</a:t>
            </a:r>
            <a:r>
              <a:rPr lang="fr-FR" sz="1500" dirty="0"/>
              <a:t>i</a:t>
            </a:r>
            <a:r>
              <a:rPr sz="1500" dirty="0" err="1"/>
              <a:t>otropic</a:t>
            </a:r>
            <a:r>
              <a:rPr sz="1500" dirty="0"/>
              <a:t> term as normally distributed random effects, e</a:t>
            </a:r>
            <a:r>
              <a:rPr lang="fr-FR" sz="1500" dirty="0"/>
              <a:t>s</a:t>
            </a:r>
            <a:r>
              <a:rPr sz="1500" dirty="0" err="1"/>
              <a:t>timates</a:t>
            </a:r>
            <a:r>
              <a:rPr sz="1500" dirty="0"/>
              <a:t> using profile regression</a:t>
            </a:r>
            <a:br>
              <a:rPr sz="1500" dirty="0"/>
            </a:br>
            <a:r>
              <a:rPr sz="1500" dirty="0"/>
              <a:t>Guarantees of asymptotic performance, </a:t>
            </a:r>
            <a:r>
              <a:rPr sz="1500" dirty="0" err="1"/>
              <a:t>adj</a:t>
            </a:r>
            <a:r>
              <a:rPr sz="1500" dirty="0"/>
              <a:t> for weak instrument bias</a:t>
            </a:r>
            <a:br>
              <a:rPr sz="1500" dirty="0"/>
            </a:br>
            <a:r>
              <a:rPr sz="1500" dirty="0">
                <a:hlinkClick r:id="rId7"/>
              </a:rPr>
              <a:t>MR-</a:t>
            </a:r>
            <a:r>
              <a:rPr sz="1500" dirty="0" err="1">
                <a:hlinkClick r:id="rId7"/>
              </a:rPr>
              <a:t>clust</a:t>
            </a:r>
            <a:r>
              <a:rPr sz="1500" dirty="0"/>
              <a:t> (Foley et al 2020)</a:t>
            </a:r>
            <a:br>
              <a:rPr sz="1500" dirty="0"/>
            </a:br>
            <a:r>
              <a:rPr sz="1500" dirty="0"/>
              <a:t>Clusters genetic variants into groups with similar ratio estimates</a:t>
            </a:r>
            <a:br>
              <a:rPr sz="1500" dirty="0"/>
            </a:br>
            <a:r>
              <a:rPr sz="1500" dirty="0"/>
              <a:t>Tries to identify variants with similar biological function</a:t>
            </a:r>
          </a:p>
          <a:p>
            <a:pPr marL="0" lvl="0" indent="0">
              <a:buNone/>
            </a:pPr>
            <a:r>
              <a:rPr sz="1500" dirty="0"/>
              <a:t>More detail about comparison : Review paper by Slob &amp; Burgess (2020)</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Issu</a:t>
            </a:r>
            <a:r>
              <a:rPr lang="fr-FR" dirty="0"/>
              <a:t>e</a:t>
            </a:r>
            <a:r>
              <a:rPr dirty="0"/>
              <a:t>s in 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2598" y="1732450"/>
                <a:ext cx="8631272" cy="4990513"/>
              </a:xfrm>
            </p:spPr>
            <p:txBody>
              <a:bodyPr>
                <a:noAutofit/>
              </a:bodyPr>
              <a:lstStyle/>
              <a:p>
                <a:pPr lvl="1"/>
                <a:r>
                  <a:rPr sz="1700" b="1" dirty="0"/>
                  <a:t>Heterogeneity of estimates</a:t>
                </a:r>
                <a:r>
                  <a:rPr lang="fr-FR" sz="1700" b="1" dirty="0"/>
                  <a:t> : </a:t>
                </a:r>
                <a:r>
                  <a:rPr sz="1700" dirty="0"/>
                  <a:t>Assessing homogeneity using the </a:t>
                </a:r>
                <a:r>
                  <a:rPr sz="1700" b="1" dirty="0"/>
                  <a:t>Cochran’s heterogeneity stat Q</a:t>
                </a:r>
                <a:r>
                  <a:rPr sz="1700" dirty="0"/>
                  <a:t> and decision to </a:t>
                </a:r>
                <a:r>
                  <a:rPr lang="fr-FR" sz="1700" dirty="0"/>
                  <a:t>h</a:t>
                </a:r>
                <a:r>
                  <a:rPr sz="1700" dirty="0"/>
                  <a:t>ow to account for </a:t>
                </a:r>
                <a:r>
                  <a:rPr lang="fr-FR" sz="1700" dirty="0" err="1"/>
                  <a:t>it</a:t>
                </a:r>
                <a:r>
                  <a:rPr lang="fr-FR" sz="1700" dirty="0"/>
                  <a:t> (</a:t>
                </a:r>
                <a:r>
                  <a:rPr lang="en-US" sz="1700" dirty="0"/>
                  <a:t>If Q &gt;&gt; df), </a:t>
                </a:r>
              </a:p>
              <a:p>
                <a:pPr lvl="1"/>
                <a:r>
                  <a:rPr sz="1700" b="1" dirty="0"/>
                  <a:t>Overidentification</a:t>
                </a:r>
                <a:r>
                  <a:rPr lang="fr-FR" sz="1700" b="1" dirty="0"/>
                  <a:t> </a:t>
                </a:r>
                <a:r>
                  <a:rPr lang="fr-FR" sz="1700" dirty="0"/>
                  <a:t>:</a:t>
                </a:r>
                <a:r>
                  <a:rPr lang="fr-FR" sz="1700" b="1" dirty="0"/>
                  <a:t> </a:t>
                </a:r>
                <a:r>
                  <a:rPr sz="1700" dirty="0"/>
                  <a:t>Not all genetic variants are valid IV.</a:t>
                </a:r>
                <a:br>
                  <a:rPr sz="1700" dirty="0"/>
                </a:br>
                <a:r>
                  <a:rPr sz="1700" dirty="0"/>
                  <a:t>if all IVs identify the same causal effect, then the estimates should all be similar.</a:t>
                </a:r>
                <a:br>
                  <a:rPr sz="1700" dirty="0"/>
                </a:br>
                <a:r>
                  <a:rPr sz="1700" dirty="0"/>
                  <a:t>Equivalently, the residual from </a:t>
                </a:r>
                <a14:m>
                  <m:oMath xmlns:m="http://schemas.openxmlformats.org/officeDocument/2006/math">
                    <m:r>
                      <a:rPr sz="1700">
                        <a:latin typeface="Cambria Math" panose="02040503050406030204" pitchFamily="18" charset="0"/>
                      </a:rPr>
                      <m:t>(</m:t>
                    </m:r>
                    <m:r>
                      <a:rPr sz="1700">
                        <a:latin typeface="Cambria Math" panose="02040503050406030204" pitchFamily="18" charset="0"/>
                      </a:rPr>
                      <m:t>𝑌</m:t>
                    </m:r>
                    <m:r>
                      <a:rPr sz="1700">
                        <a:latin typeface="Cambria Math" panose="02040503050406030204" pitchFamily="18" charset="0"/>
                      </a:rPr>
                      <m:t>−</m:t>
                    </m:r>
                    <m:acc>
                      <m:accPr>
                        <m:chr m:val="̂"/>
                        <m:ctrlPr>
                          <a:rPr sz="1700" i="1">
                            <a:latin typeface="Cambria Math" panose="02040503050406030204" pitchFamily="18" charset="0"/>
                          </a:rPr>
                        </m:ctrlPr>
                      </m:accPr>
                      <m:e>
                        <m:r>
                          <a:rPr sz="1700">
                            <a:latin typeface="Cambria Math" panose="02040503050406030204" pitchFamily="18" charset="0"/>
                          </a:rPr>
                          <m:t>𝛽</m:t>
                        </m:r>
                      </m:e>
                    </m:acc>
                    <m:r>
                      <a:rPr sz="1700">
                        <a:latin typeface="Cambria Math" panose="02040503050406030204" pitchFamily="18" charset="0"/>
                      </a:rPr>
                      <m:t>𝑋</m:t>
                    </m:r>
                    <m:r>
                      <a:rPr sz="1700">
                        <a:latin typeface="Cambria Math" panose="02040503050406030204" pitchFamily="18" charset="0"/>
                      </a:rPr>
                      <m:t>)</m:t>
                    </m:r>
                  </m:oMath>
                </a14:m>
                <a:r>
                  <a:rPr sz="1700" dirty="0"/>
                  <a:t> should be uncorrelated with the IVs.</a:t>
                </a:r>
                <a:br>
                  <a:rPr sz="1700" dirty="0"/>
                </a:br>
                <a:r>
                  <a:rPr sz="1700" dirty="0" err="1"/>
                  <a:t>Overidentification</a:t>
                </a:r>
                <a:r>
                  <a:rPr sz="1700" dirty="0"/>
                  <a:t> test is call </a:t>
                </a:r>
                <a:r>
                  <a:rPr sz="1700" b="1" dirty="0" err="1"/>
                  <a:t>Sargan’s</a:t>
                </a:r>
                <a:r>
                  <a:rPr sz="1700" b="1" dirty="0"/>
                  <a:t> test</a:t>
                </a:r>
                <a:r>
                  <a:rPr sz="1700" dirty="0"/>
                  <a:t>.</a:t>
                </a:r>
              </a:p>
              <a:p>
                <a:pPr lvl="1"/>
                <a:r>
                  <a:rPr sz="1700" b="1" dirty="0" err="1"/>
                  <a:t>Harmonise</a:t>
                </a:r>
                <a:r>
                  <a:rPr sz="1700" dirty="0"/>
                  <a:t> effect alleles : </a:t>
                </a:r>
                <a:r>
                  <a:rPr sz="1700" b="1" dirty="0"/>
                  <a:t>Palindromic SNP</a:t>
                </a:r>
                <a:r>
                  <a:rPr sz="1700" dirty="0"/>
                  <a:t> to exclude</a:t>
                </a:r>
                <a:r>
                  <a:rPr lang="fr-FR" sz="1700" dirty="0"/>
                  <a:t>.</a:t>
                </a:r>
                <a:endParaRPr sz="1700" dirty="0"/>
              </a:p>
              <a:p>
                <a:pPr lvl="1"/>
                <a:r>
                  <a:rPr sz="1700" b="1" dirty="0"/>
                  <a:t>Winner’s curse</a:t>
                </a:r>
                <a:r>
                  <a:rPr sz="1700" dirty="0"/>
                  <a:t> </a:t>
                </a:r>
                <a:r>
                  <a:rPr lang="fr-FR" sz="1700" dirty="0"/>
                  <a:t>: </a:t>
                </a:r>
                <a:r>
                  <a:rPr lang="en-US" sz="1700" dirty="0"/>
                  <a:t>the variants that "won" the competition to have the lowest p-value tends to have an overestimated association. </a:t>
                </a:r>
                <a:endParaRPr sz="1700" dirty="0"/>
              </a:p>
              <a:p>
                <a:pPr lvl="1"/>
                <a:r>
                  <a:rPr sz="1700" b="1" dirty="0"/>
                  <a:t>Power calculation</a:t>
                </a:r>
                <a:r>
                  <a:rPr lang="fr-FR" sz="1700" b="1" dirty="0"/>
                  <a:t> </a:t>
                </a:r>
                <a:r>
                  <a:rPr lang="fr-FR" sz="1700" dirty="0"/>
                  <a:t>: </a:t>
                </a:r>
                <a:r>
                  <a:rPr sz="1700" dirty="0"/>
                  <a:t>Sample size calculation with a continuous or binary outcome can be affected by pleiotropy.</a:t>
                </a:r>
              </a:p>
              <a:p>
                <a:pPr lvl="1" algn="just"/>
                <a:r>
                  <a:rPr sz="1700" b="1" dirty="0"/>
                  <a:t>Weak in</a:t>
                </a:r>
                <a:r>
                  <a:rPr lang="fr-FR" sz="1700" b="1" dirty="0"/>
                  <a:t>s</a:t>
                </a:r>
                <a:r>
                  <a:rPr sz="1700" b="1" dirty="0" err="1"/>
                  <a:t>truments</a:t>
                </a:r>
                <a:r>
                  <a:rPr lang="fr-FR" sz="1700" b="1" dirty="0"/>
                  <a:t> : </a:t>
                </a:r>
                <a:r>
                  <a:rPr sz="1700" dirty="0"/>
                  <a:t>The </a:t>
                </a:r>
                <a:r>
                  <a:rPr sz="1700" b="1" dirty="0"/>
                  <a:t>F-statistic</a:t>
                </a:r>
                <a:r>
                  <a:rPr sz="1700" dirty="0"/>
                  <a:t> from the regression of the risk factor on the genetic variant(s) is used as a measure of ‘weak instrument bias’. </a:t>
                </a:r>
                <a:br>
                  <a:rPr lang="fr-FR" sz="1700" dirty="0"/>
                </a:br>
                <a:r>
                  <a:rPr sz="1700" dirty="0"/>
                  <a:t>G that explain a small amount of variation in the exposure (small R2). asymptotically </a:t>
                </a:r>
                <a:r>
                  <a:rPr sz="1700" dirty="0" err="1"/>
                  <a:t>unbiais</a:t>
                </a:r>
                <a:r>
                  <a:rPr sz="1700" dirty="0"/>
                  <a:t> estimates but bias with small samples. IVs with F-stat less than 10 are considered to be “weak”</a:t>
                </a:r>
                <a:r>
                  <a:rPr lang="fr-FR" sz="1700" dirty="0"/>
                  <a:t> </a:t>
                </a:r>
                <a:r>
                  <a:rPr lang="en-US" sz="1700" dirty="0"/>
                  <a:t>(do not use for </a:t>
                </a:r>
                <a:r>
                  <a:rPr lang="en-US" sz="1700" dirty="0" err="1"/>
                  <a:t>splited</a:t>
                </a:r>
                <a:r>
                  <a:rPr lang="en-US" sz="1700" dirty="0"/>
                  <a:t> studies)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2598" y="1732450"/>
                <a:ext cx="8631272" cy="4990513"/>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a:xfrm>
            <a:off x="8450668" y="6357838"/>
            <a:ext cx="565159" cy="365125"/>
          </a:xfrm>
        </p:spPr>
        <p:txBody>
          <a:bodyPr/>
          <a:lstStyle/>
          <a:p>
            <a:fld id="{C5EF2332-01BF-834F-8236-50238282D533}" type="slidenum">
              <a:rPr lang="en-US" smtClean="0"/>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err="1"/>
              <a:t>Issu</a:t>
            </a:r>
            <a:r>
              <a:rPr lang="fr-FR" dirty="0"/>
              <a:t>e</a:t>
            </a:r>
            <a:r>
              <a:rPr dirty="0"/>
              <a:t>s in MR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1023" y="1732450"/>
                <a:ext cx="9039827" cy="5125550"/>
              </a:xfrm>
            </p:spPr>
            <p:txBody>
              <a:bodyPr>
                <a:normAutofit/>
              </a:bodyPr>
              <a:lstStyle/>
              <a:p>
                <a:pPr lvl="1"/>
                <a:r>
                  <a:rPr b="1" dirty="0"/>
                  <a:t>Allele scores</a:t>
                </a:r>
                <a:r>
                  <a:rPr lang="fr-FR" b="1" dirty="0"/>
                  <a:t> : </a:t>
                </a:r>
                <a:r>
                  <a:rPr lang="fr-FR" dirty="0"/>
                  <a:t>A</a:t>
                </a:r>
                <a:r>
                  <a:rPr dirty="0"/>
                  <a:t> way to minimized weak instrument bias is to use an allele score (GRS)</a:t>
                </a:r>
                <a:r>
                  <a:rPr lang="fr-FR" dirty="0"/>
                  <a:t> </a:t>
                </a:r>
                <a:r>
                  <a:rPr lang="fr-FR" dirty="0" err="1"/>
                  <a:t>with</a:t>
                </a:r>
                <a:r>
                  <a:rPr lang="fr-FR" dirty="0"/>
                  <a:t> </a:t>
                </a:r>
                <a:r>
                  <a:rPr dirty="0"/>
                  <a:t>unweighted score : </a:t>
                </a:r>
                <a14:m>
                  <m:oMath xmlns:m="http://schemas.openxmlformats.org/officeDocument/2006/math">
                    <m:nary>
                      <m:naryPr>
                        <m:chr m:val="∑"/>
                        <m:limLoc m:val="undOvr"/>
                        <m:ctrlPr>
                          <a:rPr i="1">
                            <a:latin typeface="Cambria Math" panose="02040503050406030204" pitchFamily="18" charset="0"/>
                          </a:rPr>
                        </m:ctrlPr>
                      </m:naryPr>
                      <m:sub>
                        <m:r>
                          <a:rPr>
                            <a:latin typeface="Cambria Math" panose="02040503050406030204" pitchFamily="18" charset="0"/>
                          </a:rPr>
                          <m:t>𝑘</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𝑔</m:t>
                            </m:r>
                          </m:e>
                          <m:sub>
                            <m:r>
                              <a:rPr>
                                <a:latin typeface="Cambria Math" panose="02040503050406030204" pitchFamily="18" charset="0"/>
                              </a:rPr>
                              <m:t>𝑖𝑘</m:t>
                            </m:r>
                          </m:sub>
                        </m:sSub>
                      </m:e>
                    </m:nary>
                  </m:oMath>
                </a14:m>
                <a:r>
                  <a:rPr lang="fr-FR" dirty="0"/>
                  <a:t> (or </a:t>
                </a:r>
                <a:r>
                  <a:rPr dirty="0"/>
                  <a:t>weighted score : </a:t>
                </a:r>
                <a14:m>
                  <m:oMath xmlns:m="http://schemas.openxmlformats.org/officeDocument/2006/math">
                    <m:nary>
                      <m:naryPr>
                        <m:chr m:val="∑"/>
                        <m:limLoc m:val="undOvr"/>
                        <m:ctrlPr>
                          <a:rPr i="1">
                            <a:latin typeface="Cambria Math" panose="02040503050406030204" pitchFamily="18" charset="0"/>
                          </a:rPr>
                        </m:ctrlPr>
                      </m:naryPr>
                      <m:sub>
                        <m:r>
                          <a:rPr>
                            <a:latin typeface="Cambria Math" panose="02040503050406030204" pitchFamily="18" charset="0"/>
                          </a:rPr>
                          <m:t>𝑘</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𝑘</m:t>
                            </m:r>
                          </m:sub>
                        </m:sSub>
                      </m:e>
                    </m:nary>
                    <m:sSub>
                      <m:sSubPr>
                        <m:ctrlPr>
                          <a:rPr i="1">
                            <a:latin typeface="Cambria Math" panose="02040503050406030204" pitchFamily="18" charset="0"/>
                          </a:rPr>
                        </m:ctrlPr>
                      </m:sSubPr>
                      <m:e>
                        <m:r>
                          <a:rPr>
                            <a:latin typeface="Cambria Math" panose="02040503050406030204" pitchFamily="18" charset="0"/>
                          </a:rPr>
                          <m:t>𝑔</m:t>
                        </m:r>
                      </m:e>
                      <m:sub>
                        <m:r>
                          <a:rPr>
                            <a:latin typeface="Cambria Math" panose="02040503050406030204" pitchFamily="18" charset="0"/>
                          </a:rPr>
                          <m:t>𝑖𝑘</m:t>
                        </m:r>
                      </m:sub>
                    </m:sSub>
                  </m:oMath>
                </a14:m>
                <a:r>
                  <a:rPr dirty="0"/>
                  <a:t> with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𝑤</m:t>
                        </m:r>
                      </m:e>
                      <m:sub>
                        <m:r>
                          <a:rPr>
                            <a:latin typeface="Cambria Math" panose="02040503050406030204" pitchFamily="18" charset="0"/>
                          </a:rPr>
                          <m:t>𝑘</m:t>
                        </m:r>
                      </m:sub>
                    </m:sSub>
                  </m:oMath>
                </a14:m>
                <a:r>
                  <a:rPr dirty="0"/>
                  <a:t> re</a:t>
                </a:r>
                <a:r>
                  <a:rPr lang="fr-FR" dirty="0" err="1"/>
                  <a:t>fl</a:t>
                </a:r>
                <a:r>
                  <a:rPr dirty="0" err="1"/>
                  <a:t>ecting</a:t>
                </a:r>
                <a:r>
                  <a:rPr dirty="0"/>
                  <a:t> the effect of genetic variant </a:t>
                </a:r>
                <a14:m>
                  <m:oMath xmlns:m="http://schemas.openxmlformats.org/officeDocument/2006/math">
                    <m:r>
                      <a:rPr>
                        <a:latin typeface="Cambria Math" panose="02040503050406030204" pitchFamily="18" charset="0"/>
                      </a:rPr>
                      <m:t>𝑘</m:t>
                    </m:r>
                  </m:oMath>
                </a14:m>
                <a:r>
                  <a:rPr dirty="0"/>
                  <a:t> on the exposure</a:t>
                </a:r>
                <a:r>
                  <a:rPr lang="fr-FR" dirty="0"/>
                  <a:t>)</a:t>
                </a:r>
                <a:endParaRPr dirty="0"/>
              </a:p>
              <a:p>
                <a:pPr lvl="2"/>
                <a:r>
                  <a:rPr dirty="0"/>
                  <a:t>Advantages :</a:t>
                </a:r>
                <a:r>
                  <a:rPr lang="fr-FR" dirty="0"/>
                  <a:t> T</a:t>
                </a:r>
                <a:r>
                  <a:rPr dirty="0"/>
                  <a:t>he GRS is used as a </a:t>
                </a:r>
                <a:r>
                  <a:rPr dirty="0" err="1"/>
                  <a:t>si</a:t>
                </a:r>
                <a:r>
                  <a:rPr lang="fr-FR" dirty="0"/>
                  <a:t>n</a:t>
                </a:r>
                <a:r>
                  <a:rPr dirty="0" err="1"/>
                  <a:t>gle</a:t>
                </a:r>
                <a:r>
                  <a:rPr dirty="0"/>
                  <a:t> IV</a:t>
                </a:r>
                <a:r>
                  <a:rPr lang="fr-FR" dirty="0"/>
                  <a:t>, </a:t>
                </a:r>
                <a:r>
                  <a:rPr dirty="0"/>
                  <a:t>Ratio method for a single IV has a median bias close to 0</a:t>
                </a:r>
                <a:r>
                  <a:rPr lang="fr-FR" dirty="0"/>
                  <a:t>, </a:t>
                </a:r>
                <a:r>
                  <a:rPr dirty="0"/>
                  <a:t>Parsimony (for testing </a:t>
                </a:r>
                <a:r>
                  <a:rPr dirty="0" err="1"/>
                  <a:t>asso</a:t>
                </a:r>
                <a:r>
                  <a:rPr dirty="0"/>
                  <a:t> with </a:t>
                </a:r>
                <a:r>
                  <a:rPr dirty="0" err="1"/>
                  <a:t>cov</a:t>
                </a:r>
                <a:r>
                  <a:rPr dirty="0"/>
                  <a:t>)</a:t>
                </a:r>
              </a:p>
              <a:p>
                <a:pPr lvl="2"/>
                <a:r>
                  <a:rPr dirty="0" err="1"/>
                  <a:t>Desadvantages</a:t>
                </a:r>
                <a:r>
                  <a:rPr dirty="0"/>
                  <a:t> :</a:t>
                </a:r>
                <a:r>
                  <a:rPr lang="fr-FR" dirty="0"/>
                  <a:t> </a:t>
                </a:r>
                <a:r>
                  <a:rPr dirty="0"/>
                  <a:t>Each contributing variant must be a valid IV</a:t>
                </a:r>
                <a:r>
                  <a:rPr lang="fr-FR" dirty="0"/>
                  <a:t>, </a:t>
                </a:r>
                <a:r>
                  <a:rPr dirty="0"/>
                  <a:t>Cannot investigate heterogeneity of estimated causal effects</a:t>
                </a:r>
                <a:r>
                  <a:rPr lang="fr-FR" dirty="0"/>
                  <a:t>, O</a:t>
                </a:r>
                <a:r>
                  <a:rPr dirty="0"/>
                  <a:t>ne or few </a:t>
                </a:r>
                <a:r>
                  <a:rPr dirty="0" err="1"/>
                  <a:t>varaints</a:t>
                </a:r>
                <a:r>
                  <a:rPr dirty="0"/>
                  <a:t> may dominate the associations with the exposure</a:t>
                </a:r>
              </a:p>
              <a:p>
                <a:pPr lvl="1" algn="just"/>
                <a:r>
                  <a:rPr b="1" dirty="0"/>
                  <a:t>Selection / collider bias</a:t>
                </a:r>
                <a:r>
                  <a:rPr lang="fr-FR" b="1" dirty="0"/>
                  <a:t> : </a:t>
                </a:r>
                <a:r>
                  <a:rPr dirty="0"/>
                  <a:t>X and Y totally independent, or only select </a:t>
                </a:r>
                <a:r>
                  <a:rPr dirty="0" err="1"/>
                  <a:t>val</a:t>
                </a:r>
                <a:r>
                  <a:rPr lang="fr-FR" dirty="0" err="1"/>
                  <a:t>ues</a:t>
                </a:r>
                <a:r>
                  <a:rPr dirty="0"/>
                  <a:t> &gt; 1.5</a:t>
                </a:r>
                <a:br>
                  <a:rPr lang="fr-FR" dirty="0"/>
                </a:br>
                <a:r>
                  <a:rPr lang="fr-FR" dirty="0"/>
                  <a:t>E</a:t>
                </a:r>
                <a:r>
                  <a:rPr dirty="0" err="1"/>
                  <a:t>xamples</a:t>
                </a:r>
                <a:r>
                  <a:rPr dirty="0"/>
                  <a:t> : intelligence and attractiveness, inappropriate </a:t>
                </a:r>
                <a:r>
                  <a:rPr dirty="0" err="1"/>
                  <a:t>adj</a:t>
                </a:r>
                <a:r>
                  <a:rPr dirty="0"/>
                  <a:t> (blood press</a:t>
                </a:r>
                <a:r>
                  <a:rPr lang="fr-FR" dirty="0"/>
                  <a:t>u</a:t>
                </a:r>
                <a:r>
                  <a:rPr dirty="0"/>
                  <a:t>re and BMI), survivor bias in elderly (</a:t>
                </a:r>
                <a:r>
                  <a:rPr dirty="0" err="1"/>
                  <a:t>eg</a:t>
                </a:r>
                <a:r>
                  <a:rPr dirty="0"/>
                  <a:t> </a:t>
                </a:r>
                <a:r>
                  <a:rPr dirty="0" err="1"/>
                  <a:t>parkinson’s</a:t>
                </a:r>
                <a:r>
                  <a:rPr dirty="0"/>
                  <a:t> disease), non representative samples (T2D and BMI), secondary prevention (is risk factor is a cause of first disease), Time to event data for disease progression</a:t>
                </a:r>
              </a:p>
              <a:p>
                <a:pPr lvl="1"/>
                <a:r>
                  <a:rPr b="1" dirty="0"/>
                  <a:t>Binary Exposure</a:t>
                </a:r>
                <a:r>
                  <a:rPr lang="fr-FR" b="1" dirty="0"/>
                  <a:t> </a:t>
                </a:r>
                <a:r>
                  <a:rPr lang="fr-FR" dirty="0"/>
                  <a:t>:</a:t>
                </a:r>
                <a:r>
                  <a:rPr lang="fr-FR" b="1" dirty="0"/>
                  <a:t> </a:t>
                </a:r>
                <a:r>
                  <a:rPr lang="fr-FR" dirty="0"/>
                  <a:t>U</a:t>
                </a:r>
                <a:r>
                  <a:rPr dirty="0" err="1"/>
                  <a:t>ncommon</a:t>
                </a:r>
                <a:r>
                  <a:rPr dirty="0"/>
                  <a:t>, interpretation difficult, can represent effect per % abs</a:t>
                </a:r>
                <a:r>
                  <a:rPr lang="fr-FR" dirty="0" err="1"/>
                  <a:t>olute</a:t>
                </a:r>
                <a:r>
                  <a:rPr dirty="0"/>
                  <a:t> change in exposure or per unit change in log odds of exposure.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1023" y="1732450"/>
                <a:ext cx="9039827" cy="5125550"/>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a:xfrm>
            <a:off x="8450668" y="6392562"/>
            <a:ext cx="565159" cy="365125"/>
          </a:xfrm>
        </p:spPr>
        <p:txBody>
          <a:bodyPr/>
          <a:lstStyle/>
          <a:p>
            <a:fld id="{C5EF2332-01BF-834F-8236-50238282D533}" type="slidenum">
              <a:rPr lang="en-US" smtClean="0"/>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Sensitivity Analyses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35666" y="1732450"/>
                <a:ext cx="8808334" cy="5027165"/>
              </a:xfrm>
            </p:spPr>
            <p:txBody>
              <a:bodyPr>
                <a:normAutofit fontScale="92500" lnSpcReduction="10000"/>
              </a:bodyPr>
              <a:lstStyle/>
              <a:p>
                <a:pPr lvl="0" indent="-342900">
                  <a:buFont typeface="Wingdings" panose="05000000000000000000" pitchFamily="2" charset="2"/>
                  <a:buChar char="v"/>
                </a:pPr>
                <a:r>
                  <a:rPr b="1" dirty="0"/>
                  <a:t>Strategy 1</a:t>
                </a:r>
                <a:r>
                  <a:rPr lang="fr-FR" b="1" dirty="0"/>
                  <a:t> :</a:t>
                </a:r>
                <a:r>
                  <a:rPr b="1" dirty="0"/>
                  <a:t> Exclude a key variant</a:t>
                </a:r>
                <a:r>
                  <a:rPr lang="fr-FR" b="1" dirty="0"/>
                  <a:t> ; «  </a:t>
                </a:r>
                <a:r>
                  <a:rPr lang="fr-FR" b="1" dirty="0" err="1"/>
                  <a:t>Leave</a:t>
                </a:r>
                <a:r>
                  <a:rPr lang="fr-FR" b="1" dirty="0"/>
                  <a:t>-One-Out »</a:t>
                </a:r>
                <a:br>
                  <a:rPr dirty="0"/>
                </a:br>
                <a:r>
                  <a:rPr lang="fr-FR" dirty="0"/>
                  <a:t>A</a:t>
                </a:r>
                <a:r>
                  <a:rPr dirty="0"/>
                  <a:t> variant that explain 3 times more variance than other variants may dominate the MR estimates</a:t>
                </a:r>
                <a:r>
                  <a:rPr lang="fr-FR" dirty="0"/>
                  <a:t>.</a:t>
                </a:r>
                <a:r>
                  <a:rPr lang="en-US" dirty="0"/>
                  <a:t> Assessing whether there is still evidence for a causal effect when this variant is excluded from the analysis.</a:t>
                </a:r>
              </a:p>
              <a:p>
                <a:pPr lvl="0" indent="-342900">
                  <a:buFont typeface="Wingdings" panose="05000000000000000000" pitchFamily="2" charset="2"/>
                  <a:buChar char="v"/>
                </a:pPr>
                <a:r>
                  <a:rPr b="1" dirty="0"/>
                  <a:t>Strategy 2 : </a:t>
                </a:r>
                <a:r>
                  <a:rPr lang="fr-FR" b="1" dirty="0"/>
                  <a:t>C</a:t>
                </a:r>
                <a:r>
                  <a:rPr b="1" dirty="0"/>
                  <a:t>heck for other associations</a:t>
                </a:r>
                <a:br>
                  <a:rPr dirty="0"/>
                </a:br>
                <a:r>
                  <a:rPr lang="fr-FR" dirty="0"/>
                  <a:t>- I</a:t>
                </a:r>
                <a:r>
                  <a:rPr dirty="0"/>
                  <a:t>f a genetic variant is also </a:t>
                </a:r>
                <a:r>
                  <a:rPr dirty="0" err="1"/>
                  <a:t>asso</a:t>
                </a:r>
                <a:r>
                  <a:rPr dirty="0"/>
                  <a:t> with other unrelated trait, then it is potentially pleiotropic</a:t>
                </a:r>
                <a:r>
                  <a:rPr lang="fr-FR" dirty="0"/>
                  <a:t>.</a:t>
                </a:r>
                <a:br>
                  <a:rPr dirty="0"/>
                </a:br>
                <a:r>
                  <a:rPr dirty="0"/>
                  <a:t>- </a:t>
                </a:r>
                <a:r>
                  <a:rPr lang="fr-FR" dirty="0"/>
                  <a:t>I</a:t>
                </a:r>
                <a:r>
                  <a:rPr dirty="0"/>
                  <a:t>f a genetic </a:t>
                </a:r>
                <a:r>
                  <a:rPr dirty="0" err="1"/>
                  <a:t>var</a:t>
                </a:r>
                <a:r>
                  <a:rPr dirty="0"/>
                  <a:t> is </a:t>
                </a:r>
                <a:r>
                  <a:rPr dirty="0" err="1"/>
                  <a:t>asso</a:t>
                </a:r>
                <a:r>
                  <a:rPr dirty="0"/>
                  <a:t> with any other trait at </a:t>
                </a:r>
                <a14:m>
                  <m:oMath xmlns:m="http://schemas.openxmlformats.org/officeDocument/2006/math">
                    <m:r>
                      <a:rPr>
                        <a:latin typeface="Cambria Math" panose="02040503050406030204" pitchFamily="18" charset="0"/>
                      </a:rPr>
                      <m:t>𝑝</m:t>
                    </m:r>
                    <m:r>
                      <a:rPr>
                        <a:latin typeface="Cambria Math" panose="02040503050406030204" pitchFamily="18" charset="0"/>
                      </a:rPr>
                      <m:t>&lt;</m:t>
                    </m:r>
                    <m:r>
                      <a:rPr>
                        <a:latin typeface="Cambria Math" panose="02040503050406030204" pitchFamily="18" charset="0"/>
                      </a:rPr>
                      <m:t>5</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m:t>
                        </m:r>
                      </m:sup>
                    </m:sSup>
                    <m:r>
                      <a:rPr>
                        <a:latin typeface="Cambria Math" panose="02040503050406030204" pitchFamily="18" charset="0"/>
                      </a:rPr>
                      <m:t>8</m:t>
                    </m:r>
                  </m:oMath>
                </a14:m>
                <a:r>
                  <a:rPr dirty="0"/>
                  <a:t> (set a genome wide threshold), then exclude that variant from the analysis.</a:t>
                </a:r>
                <a:br>
                  <a:rPr dirty="0"/>
                </a:br>
                <a:r>
                  <a:rPr dirty="0"/>
                  <a:t>- </a:t>
                </a:r>
                <a:r>
                  <a:rPr lang="fr-FR" dirty="0"/>
                  <a:t>I</a:t>
                </a:r>
                <a:r>
                  <a:rPr dirty="0"/>
                  <a:t>f a genetic </a:t>
                </a:r>
                <a:r>
                  <a:rPr dirty="0" err="1"/>
                  <a:t>var</a:t>
                </a:r>
                <a:r>
                  <a:rPr dirty="0"/>
                  <a:t> is </a:t>
                </a:r>
                <a:r>
                  <a:rPr dirty="0" err="1"/>
                  <a:t>asso</a:t>
                </a:r>
                <a:r>
                  <a:rPr dirty="0"/>
                  <a:t> with a key potential competing risk factor at </a:t>
                </a:r>
                <a14:m>
                  <m:oMath xmlns:m="http://schemas.openxmlformats.org/officeDocument/2006/math">
                    <m:r>
                      <a:rPr>
                        <a:latin typeface="Cambria Math" panose="02040503050406030204" pitchFamily="18" charset="0"/>
                      </a:rPr>
                      <m:t>𝑝</m:t>
                    </m:r>
                    <m:r>
                      <a:rPr>
                        <a:latin typeface="Cambria Math" panose="02040503050406030204" pitchFamily="18" charset="0"/>
                      </a:rPr>
                      <m:t>&lt;</m:t>
                    </m:r>
                    <m:r>
                      <a:rPr>
                        <a:latin typeface="Cambria Math" panose="02040503050406030204" pitchFamily="18" charset="0"/>
                      </a:rPr>
                      <m:t>0</m:t>
                    </m:r>
                    <m:r>
                      <a:rPr>
                        <a:latin typeface="Cambria Math" panose="02040503050406030204" pitchFamily="18" charset="0"/>
                      </a:rPr>
                      <m:t>.</m:t>
                    </m:r>
                    <m:r>
                      <a:rPr>
                        <a:latin typeface="Cambria Math" panose="02040503050406030204" pitchFamily="18" charset="0"/>
                      </a:rPr>
                      <m:t>01</m:t>
                    </m:r>
                  </m:oMath>
                </a14:m>
                <a:r>
                  <a:rPr dirty="0"/>
                  <a:t>, then exclude that variant from the analysis.</a:t>
                </a:r>
                <a:endParaRPr lang="fr-FR" dirty="0"/>
              </a:p>
              <a:p>
                <a:pPr lvl="0" indent="-342900">
                  <a:buFont typeface="Wingdings" panose="05000000000000000000" pitchFamily="2" charset="2"/>
                  <a:buChar char="v"/>
                </a:pPr>
                <a:r>
                  <a:rPr lang="fr-FR" b="1" dirty="0" err="1"/>
                  <a:t>Deploy</a:t>
                </a:r>
                <a:r>
                  <a:rPr lang="fr-FR" b="1" dirty="0"/>
                  <a:t> </a:t>
                </a:r>
                <a:r>
                  <a:rPr lang="fr-FR" b="1" dirty="0" err="1"/>
                  <a:t>other</a:t>
                </a:r>
                <a:r>
                  <a:rPr lang="fr-FR" b="1" dirty="0"/>
                  <a:t> s</a:t>
                </a:r>
                <a:r>
                  <a:rPr b="1" dirty="0" err="1"/>
                  <a:t>trategies</a:t>
                </a:r>
                <a:r>
                  <a:rPr b="1" dirty="0"/>
                  <a:t> for increasing confidence in a finding</a:t>
                </a:r>
                <a:r>
                  <a:rPr lang="fr-FR" b="1" dirty="0"/>
                  <a:t> …</a:t>
                </a:r>
                <a:br>
                  <a:rPr dirty="0"/>
                </a:br>
                <a:r>
                  <a:rPr dirty="0"/>
                  <a:t>- </a:t>
                </a:r>
                <a:r>
                  <a:rPr lang="fr-FR" dirty="0"/>
                  <a:t>S</a:t>
                </a:r>
                <a:r>
                  <a:rPr dirty="0" err="1"/>
                  <a:t>catter</a:t>
                </a:r>
                <a:r>
                  <a:rPr dirty="0"/>
                  <a:t> plot and heterogeneity test ; look cons</a:t>
                </a:r>
                <a:r>
                  <a:rPr lang="fr-FR" dirty="0" err="1"/>
                  <a:t>is</a:t>
                </a:r>
                <a:r>
                  <a:rPr dirty="0" err="1"/>
                  <a:t>tenc</a:t>
                </a:r>
                <a:r>
                  <a:rPr lang="fr-FR" dirty="0"/>
                  <a:t>y a</a:t>
                </a:r>
                <a:r>
                  <a:rPr dirty="0"/>
                  <a:t>cross diff</a:t>
                </a:r>
                <a:r>
                  <a:rPr lang="fr-FR" dirty="0" err="1"/>
                  <a:t>erent</a:t>
                </a:r>
                <a:r>
                  <a:rPr lang="fr-FR" dirty="0"/>
                  <a:t> </a:t>
                </a:r>
                <a:r>
                  <a:rPr dirty="0"/>
                  <a:t>variants.</a:t>
                </a:r>
                <a:br>
                  <a:rPr dirty="0"/>
                </a:br>
                <a:r>
                  <a:rPr dirty="0"/>
                  <a:t>- </a:t>
                </a:r>
                <a:r>
                  <a:rPr lang="fr-FR" dirty="0"/>
                  <a:t>Apply r</a:t>
                </a:r>
                <a:r>
                  <a:rPr dirty="0" err="1"/>
                  <a:t>obust</a:t>
                </a:r>
                <a:r>
                  <a:rPr dirty="0"/>
                  <a:t> methods (weighted median, MR-Egger, …)</a:t>
                </a:r>
                <a:br>
                  <a:rPr dirty="0"/>
                </a:br>
                <a:r>
                  <a:rPr dirty="0"/>
                  <a:t>- MR-Egger intercept test avoid pleiotropy</a:t>
                </a:r>
                <a:br>
                  <a:rPr dirty="0"/>
                </a:br>
                <a:r>
                  <a:rPr dirty="0"/>
                  <a:t>- </a:t>
                </a:r>
                <a:r>
                  <a:rPr lang="fr-FR" dirty="0"/>
                  <a:t>Look for p</a:t>
                </a:r>
                <a:r>
                  <a:rPr dirty="0" err="1"/>
                  <a:t>ositive</a:t>
                </a:r>
                <a:r>
                  <a:rPr lang="fr-FR" dirty="0"/>
                  <a:t>/n</a:t>
                </a:r>
                <a:r>
                  <a:rPr dirty="0" err="1"/>
                  <a:t>egative</a:t>
                </a:r>
                <a:r>
                  <a:rPr dirty="0"/>
                  <a:t> controls</a:t>
                </a:r>
                <a:r>
                  <a:rPr lang="fr-FR" dirty="0"/>
                  <a:t> in </a:t>
                </a:r>
                <a:r>
                  <a:rPr lang="fr-FR" dirty="0" err="1"/>
                  <a:t>your</a:t>
                </a:r>
                <a:r>
                  <a:rPr lang="fr-FR" dirty="0"/>
                  <a:t> data</a:t>
                </a:r>
                <a:br>
                  <a:rPr dirty="0"/>
                </a:br>
                <a:r>
                  <a:rPr dirty="0"/>
                  <a:t>- MOST IMPORTANT : </a:t>
                </a:r>
                <a:r>
                  <a:rPr b="1" dirty="0"/>
                  <a:t>use </a:t>
                </a:r>
                <a:r>
                  <a:rPr b="1" dirty="0" err="1"/>
                  <a:t>biolo</a:t>
                </a:r>
                <a:r>
                  <a:rPr lang="fr-FR" b="1" dirty="0" err="1"/>
                  <a:t>gical</a:t>
                </a:r>
                <a:r>
                  <a:rPr b="1" dirty="0"/>
                  <a:t> knowledge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35666" y="1732450"/>
                <a:ext cx="8808334" cy="5027165"/>
              </a:xfrm>
              <a:blipFill>
                <a:blip r:embed="rId3"/>
                <a:stretch>
                  <a:fillRect/>
                </a:stretch>
              </a:blipFill>
            </p:spPr>
            <p:txBody>
              <a:bodyPr/>
              <a:lstStyle/>
              <a:p>
                <a:r>
                  <a:rPr lang="fr-FR">
                    <a:noFill/>
                  </a:rPr>
                  <a:t> </a:t>
                </a:r>
              </a:p>
            </p:txBody>
          </p:sp>
        </mc:Fallback>
      </mc:AlternateContent>
      <p:sp>
        <p:nvSpPr>
          <p:cNvPr id="4" name="Espace réservé du numéro de diapositive 3"/>
          <p:cNvSpPr>
            <a:spLocks noGrp="1"/>
          </p:cNvSpPr>
          <p:nvPr>
            <p:ph type="sldNum" sz="quarter" idx="12"/>
          </p:nvPr>
        </p:nvSpPr>
        <p:spPr/>
        <p:txBody>
          <a:bodyPr/>
          <a:lstStyle/>
          <a:p>
            <a:fld id="{C5EF2332-01BF-834F-8236-50238282D533}"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fr-FR" dirty="0" err="1"/>
              <a:t>Usefull</a:t>
            </a:r>
            <a:r>
              <a:rPr lang="fr-FR" dirty="0"/>
              <a:t> </a:t>
            </a:r>
            <a:r>
              <a:rPr dirty="0"/>
              <a:t>Links</a:t>
            </a:r>
          </a:p>
        </p:txBody>
      </p:sp>
      <p:sp>
        <p:nvSpPr>
          <p:cNvPr id="3" name="Content Placeholder 2"/>
          <p:cNvSpPr>
            <a:spLocks noGrp="1"/>
          </p:cNvSpPr>
          <p:nvPr>
            <p:ph idx="1"/>
          </p:nvPr>
        </p:nvSpPr>
        <p:spPr>
          <a:xfrm>
            <a:off x="1" y="1732450"/>
            <a:ext cx="8935656" cy="4966733"/>
          </a:xfrm>
        </p:spPr>
        <p:txBody>
          <a:bodyPr>
            <a:normAutofit fontScale="92500" lnSpcReduction="20000"/>
          </a:bodyPr>
          <a:lstStyle/>
          <a:p>
            <a:pPr lvl="1">
              <a:lnSpc>
                <a:spcPct val="120000"/>
              </a:lnSpc>
            </a:pPr>
            <a:r>
              <a:rPr sz="1900" dirty="0">
                <a:hlinkClick r:id="rId2"/>
              </a:rPr>
              <a:t>MR-Base</a:t>
            </a:r>
            <a:r>
              <a:rPr sz="1900" dirty="0"/>
              <a:t> </a:t>
            </a:r>
            <a:r>
              <a:rPr lang="fr-FR" sz="1900" dirty="0" err="1"/>
              <a:t>shiny</a:t>
            </a:r>
            <a:r>
              <a:rPr lang="fr-FR" sz="1900" dirty="0"/>
              <a:t> </a:t>
            </a:r>
            <a:r>
              <a:rPr sz="1900" dirty="0"/>
              <a:t>web-app that allows the fitting of models</a:t>
            </a:r>
            <a:r>
              <a:rPr lang="fr-FR" sz="1900" dirty="0"/>
              <a:t> (</a:t>
            </a:r>
            <a:r>
              <a:rPr lang="fr-FR" sz="1900" dirty="0" err="1"/>
              <a:t>gmail</a:t>
            </a:r>
            <a:r>
              <a:rPr lang="fr-FR" sz="1900" dirty="0"/>
              <a:t> </a:t>
            </a:r>
            <a:r>
              <a:rPr lang="fr-FR" sz="1900" dirty="0" err="1"/>
              <a:t>connection</a:t>
            </a:r>
            <a:r>
              <a:rPr lang="fr-FR" sz="1900" dirty="0"/>
              <a:t>)</a:t>
            </a:r>
            <a:r>
              <a:rPr sz="1900" dirty="0"/>
              <a:t>. </a:t>
            </a:r>
            <a:br>
              <a:rPr lang="fr-FR" sz="1900" dirty="0"/>
            </a:br>
            <a:r>
              <a:rPr sz="1900" dirty="0"/>
              <a:t>May </a:t>
            </a:r>
            <a:r>
              <a:rPr lang="fr-FR" sz="1900" dirty="0"/>
              <a:t>h</a:t>
            </a:r>
            <a:r>
              <a:rPr sz="1900" dirty="0" err="1"/>
              <a:t>elp</a:t>
            </a:r>
            <a:r>
              <a:rPr sz="1900" dirty="0"/>
              <a:t> to have fast results, examples of Cohort</a:t>
            </a:r>
            <a:r>
              <a:rPr lang="fr-FR" sz="1900" dirty="0"/>
              <a:t>s</a:t>
            </a:r>
            <a:r>
              <a:rPr sz="1900" dirty="0"/>
              <a:t>, Traits, and just few QC</a:t>
            </a:r>
            <a:r>
              <a:rPr lang="fr-FR" sz="1900" dirty="0"/>
              <a:t>…</a:t>
            </a:r>
            <a:endParaRPr sz="1900" dirty="0"/>
          </a:p>
          <a:p>
            <a:pPr lvl="2"/>
            <a:r>
              <a:rPr dirty="0"/>
              <a:t>Choose risk factors, outcomes, </a:t>
            </a:r>
            <a:r>
              <a:rPr lang="fr-FR" dirty="0" err="1"/>
              <a:t>many</a:t>
            </a:r>
            <a:r>
              <a:rPr lang="fr-FR" dirty="0"/>
              <a:t> </a:t>
            </a:r>
            <a:r>
              <a:rPr lang="fr-FR" dirty="0" err="1"/>
              <a:t>datasets</a:t>
            </a:r>
            <a:r>
              <a:rPr dirty="0"/>
              <a:t>…</a:t>
            </a:r>
          </a:p>
          <a:p>
            <a:pPr lvl="2"/>
            <a:r>
              <a:rPr dirty="0"/>
              <a:t>LD clumping : to not double count the same information, filter </a:t>
            </a:r>
            <a:r>
              <a:rPr dirty="0" err="1"/>
              <a:t>correclated</a:t>
            </a:r>
            <a:r>
              <a:rPr dirty="0"/>
              <a:t> SNPs</a:t>
            </a:r>
          </a:p>
          <a:p>
            <a:pPr lvl="2"/>
            <a:r>
              <a:rPr dirty="0"/>
              <a:t>LD proxies : if in the 2nd dataset I can’t found my SNP, use proxies (1=&gt; super correlated)</a:t>
            </a:r>
          </a:p>
          <a:p>
            <a:pPr lvl="2"/>
            <a:r>
              <a:rPr dirty="0"/>
              <a:t>palindromic SNPs : difficult to harmonize, may filter it</a:t>
            </a:r>
          </a:p>
          <a:p>
            <a:pPr lvl="2"/>
            <a:r>
              <a:rPr dirty="0"/>
              <a:t>Allele harmonization : positive strand ?</a:t>
            </a:r>
          </a:p>
          <a:p>
            <a:pPr lvl="2"/>
            <a:r>
              <a:rPr dirty="0"/>
              <a:t>Select methods</a:t>
            </a:r>
            <a:r>
              <a:rPr lang="fr-FR" dirty="0"/>
              <a:t>, and go for </a:t>
            </a:r>
            <a:r>
              <a:rPr lang="fr-FR" dirty="0" err="1"/>
              <a:t>it</a:t>
            </a:r>
            <a:r>
              <a:rPr lang="fr-FR" dirty="0"/>
              <a:t> ! </a:t>
            </a:r>
          </a:p>
          <a:p>
            <a:pPr marL="810000" lvl="2" indent="0">
              <a:buNone/>
            </a:pPr>
            <a:endParaRPr lang="fr-FR" sz="1000" dirty="0"/>
          </a:p>
          <a:p>
            <a:pPr lvl="1"/>
            <a:r>
              <a:rPr lang="en-US" dirty="0"/>
              <a:t>Sample size calculation with a continuous or binary outcome: </a:t>
            </a:r>
            <a:r>
              <a:rPr lang="en-US" dirty="0">
                <a:hlinkClick r:id="rId3"/>
              </a:rPr>
              <a:t>https://shiny.cnsgenomics.com/mRnd/</a:t>
            </a:r>
            <a:endParaRPr lang="en-US" dirty="0"/>
          </a:p>
          <a:p>
            <a:pPr lvl="1"/>
            <a:r>
              <a:rPr lang="en-US" dirty="0"/>
              <a:t>Sample size calculation with a continuous or binary outcome: </a:t>
            </a:r>
            <a:r>
              <a:rPr lang="en-US" dirty="0">
                <a:hlinkClick r:id="rId4"/>
              </a:rPr>
              <a:t>http://sb452.shinyapps.io/power/</a:t>
            </a:r>
            <a:endParaRPr lang="en-US" dirty="0"/>
          </a:p>
          <a:p>
            <a:pPr lvl="1"/>
            <a:r>
              <a:rPr lang="en-US" dirty="0" err="1"/>
              <a:t>Fieller’s</a:t>
            </a:r>
            <a:r>
              <a:rPr lang="en-US" dirty="0"/>
              <a:t> theorem for confidence intervals with a single instrumental variable: </a:t>
            </a:r>
            <a:r>
              <a:rPr lang="en-US" dirty="0">
                <a:hlinkClick r:id="rId5"/>
              </a:rPr>
              <a:t>http://sb452.shinyapps.io/fieller/</a:t>
            </a:r>
            <a:endParaRPr lang="en-US" dirty="0"/>
          </a:p>
          <a:p>
            <a:pPr lvl="1"/>
            <a:r>
              <a:rPr lang="en-US" dirty="0"/>
              <a:t>Likelihood-based method (with heterogeneity test) with summarized data: </a:t>
            </a:r>
            <a:r>
              <a:rPr lang="en-US" dirty="0">
                <a:hlinkClick r:id="rId6"/>
              </a:rPr>
              <a:t>http://sb452.shinyapps.io/summarized/</a:t>
            </a:r>
          </a:p>
          <a:p>
            <a:pPr lvl="2"/>
            <a:endParaRPr lang="fr-FR" dirty="0"/>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37</a:t>
            </a:fld>
            <a:endParaRPr lang="en-US"/>
          </a:p>
        </p:txBody>
      </p:sp>
      <p:pic>
        <p:nvPicPr>
          <p:cNvPr id="5" name="Image 4"/>
          <p:cNvPicPr>
            <a:picLocks noChangeAspect="1"/>
          </p:cNvPicPr>
          <p:nvPr/>
        </p:nvPicPr>
        <p:blipFill>
          <a:blip r:embed="rId7"/>
          <a:stretch>
            <a:fillRect/>
          </a:stretch>
        </p:blipFill>
        <p:spPr>
          <a:xfrm>
            <a:off x="5782874" y="3747413"/>
            <a:ext cx="3125994" cy="46360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4563" y="609600"/>
            <a:ext cx="8345346" cy="970450"/>
          </a:xfrm>
        </p:spPr>
        <p:txBody>
          <a:bodyPr>
            <a:normAutofit fontScale="90000"/>
          </a:bodyPr>
          <a:lstStyle/>
          <a:p>
            <a:pPr marL="0" lvl="0" indent="0">
              <a:buNone/>
            </a:pPr>
            <a:r>
              <a:rPr dirty="0"/>
              <a:t>R Packages </a:t>
            </a:r>
            <a:r>
              <a:rPr lang="fr-FR" dirty="0"/>
              <a:t>N</a:t>
            </a:r>
            <a:r>
              <a:rPr dirty="0" err="1"/>
              <a:t>eeded</a:t>
            </a:r>
            <a:r>
              <a:rPr dirty="0"/>
              <a:t> in Practical Session</a:t>
            </a:r>
          </a:p>
        </p:txBody>
      </p:sp>
      <p:sp>
        <p:nvSpPr>
          <p:cNvPr id="3" name="Content Placeholder 2"/>
          <p:cNvSpPr>
            <a:spLocks noGrp="1"/>
          </p:cNvSpPr>
          <p:nvPr>
            <p:ph sz="half" idx="1"/>
          </p:nvPr>
        </p:nvSpPr>
        <p:spPr>
          <a:xfrm>
            <a:off x="592525" y="2763196"/>
            <a:ext cx="5351075" cy="3302642"/>
          </a:xfrm>
        </p:spPr>
        <p:txBody>
          <a:bodyPr>
            <a:normAutofit/>
          </a:bodyPr>
          <a:lstStyle/>
          <a:p>
            <a:pPr lvl="1"/>
            <a:r>
              <a:rPr dirty="0" err="1">
                <a:hlinkClick r:id="rId2"/>
              </a:rPr>
              <a:t>ivpack</a:t>
            </a:r>
            <a:endParaRPr dirty="0"/>
          </a:p>
          <a:p>
            <a:pPr lvl="1"/>
            <a:r>
              <a:rPr dirty="0">
                <a:hlinkClick r:id="rId3"/>
              </a:rPr>
              <a:t>meta</a:t>
            </a:r>
            <a:endParaRPr dirty="0"/>
          </a:p>
          <a:p>
            <a:pPr lvl="1"/>
            <a:r>
              <a:rPr dirty="0" err="1">
                <a:hlinkClick r:id="rId4"/>
              </a:rPr>
              <a:t>MendelianRandomization</a:t>
            </a:r>
            <a:endParaRPr dirty="0"/>
          </a:p>
          <a:p>
            <a:pPr lvl="1"/>
            <a:r>
              <a:rPr dirty="0" err="1">
                <a:hlinkClick r:id="rId5"/>
              </a:rPr>
              <a:t>TwoSampleMR</a:t>
            </a:r>
            <a:endParaRPr lang="fr-FR" dirty="0">
              <a:hlinkClick r:id="rId5"/>
            </a:endParaRPr>
          </a:p>
          <a:p>
            <a:pPr marL="450000" lvl="1" indent="0">
              <a:buNone/>
            </a:pPr>
            <a:endParaRPr lang="fr-FR" dirty="0">
              <a:hlinkClick r:id="rId5"/>
            </a:endParaRPr>
          </a:p>
          <a:p>
            <a:pPr lvl="1"/>
            <a:r>
              <a:rPr lang="fr-FR" dirty="0">
                <a:hlinkClick r:id="rId5"/>
              </a:rPr>
              <a:t>https://github.com/mboissel/MR_training</a:t>
            </a:r>
            <a:endParaRPr dirty="0">
              <a:hlinkClick r:id="rId5"/>
            </a:endParaRPr>
          </a:p>
        </p:txBody>
      </p:sp>
      <p:pic>
        <p:nvPicPr>
          <p:cNvPr id="4" name="Picture 1" descr="./Images/R_logo.png"/>
          <p:cNvPicPr>
            <a:picLocks noGrp="1" noChangeAspect="1"/>
          </p:cNvPicPr>
          <p:nvPr/>
        </p:nvPicPr>
        <p:blipFill>
          <a:blip r:embed="rId6"/>
          <a:stretch>
            <a:fillRect/>
          </a:stretch>
        </p:blipFill>
        <p:spPr bwMode="auto">
          <a:xfrm>
            <a:off x="5433584" y="2974694"/>
            <a:ext cx="3017084" cy="2333970"/>
          </a:xfrm>
          <a:prstGeom prst="rect">
            <a:avLst/>
          </a:prstGeom>
          <a:noFill/>
          <a:ln w="9525">
            <a:noFill/>
            <a:headEnd/>
            <a:tailEnd/>
          </a:ln>
        </p:spPr>
      </p:pic>
      <p:sp>
        <p:nvSpPr>
          <p:cNvPr id="5" name="Espace réservé du numéro de diapositive 4"/>
          <p:cNvSpPr>
            <a:spLocks noGrp="1"/>
          </p:cNvSpPr>
          <p:nvPr>
            <p:ph type="sldNum" sz="quarter" idx="12"/>
          </p:nvPr>
        </p:nvSpPr>
        <p:spPr/>
        <p:txBody>
          <a:bodyPr/>
          <a:lstStyle/>
          <a:p>
            <a:fld id="{C5EF2332-01BF-834F-8236-50238282D533}" type="slidenum">
              <a:rPr lang="en-US" smtClean="0"/>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57988"/>
            <a:ext cx="4107543" cy="5402572"/>
          </a:xfrm>
        </p:spPr>
        <p:txBody>
          <a:bodyPr>
            <a:normAutofit/>
          </a:bodyPr>
          <a:lstStyle/>
          <a:p>
            <a:pPr lvl="0"/>
            <a:r>
              <a:rPr lang="fr-FR" sz="2900" dirty="0"/>
              <a:t>I </a:t>
            </a:r>
            <a:r>
              <a:rPr lang="fr-FR" sz="2900" dirty="0" err="1"/>
              <a:t>thank</a:t>
            </a:r>
            <a:r>
              <a:rPr lang="fr-FR" sz="2900" dirty="0"/>
              <a:t> speakers</a:t>
            </a:r>
            <a:br>
              <a:rPr lang="fr-FR" sz="2900" dirty="0"/>
            </a:br>
            <a:r>
              <a:rPr lang="fr-FR" sz="2900" dirty="0" err="1"/>
              <a:t>from</a:t>
            </a:r>
            <a:r>
              <a:rPr lang="fr-FR" sz="2900" dirty="0"/>
              <a:t> the </a:t>
            </a:r>
            <a:r>
              <a:rPr lang="en-US" sz="2900" dirty="0"/>
              <a:t>Cambridge University Training</a:t>
            </a:r>
            <a:br>
              <a:rPr lang="fr-FR" sz="2900" dirty="0"/>
            </a:br>
            <a:br>
              <a:rPr lang="fr-FR" sz="2900" dirty="0"/>
            </a:br>
            <a:r>
              <a:rPr lang="fr-FR" sz="2900" dirty="0"/>
              <a:t>Stephen Burgess</a:t>
            </a:r>
            <a:br>
              <a:rPr lang="fr-FR" sz="2900" dirty="0"/>
            </a:br>
            <a:r>
              <a:rPr lang="fr-FR" sz="2900" dirty="0" err="1"/>
              <a:t>Apostolos</a:t>
            </a:r>
            <a:r>
              <a:rPr lang="fr-FR" sz="2900" dirty="0"/>
              <a:t> </a:t>
            </a:r>
            <a:r>
              <a:rPr lang="fr-FR" sz="2900" dirty="0" err="1"/>
              <a:t>Gkatzionis</a:t>
            </a:r>
            <a:br>
              <a:rPr lang="fr-FR" sz="2900" dirty="0"/>
            </a:br>
            <a:r>
              <a:rPr lang="fr-FR" sz="2900" dirty="0"/>
              <a:t>Amy Mason</a:t>
            </a:r>
            <a:br>
              <a:rPr lang="fr-FR" sz="2900" dirty="0"/>
            </a:br>
            <a:r>
              <a:rPr lang="fr-FR" sz="2900" dirty="0"/>
              <a:t>Verena Zuber</a:t>
            </a:r>
            <a:br>
              <a:rPr lang="fr-FR" sz="2900" dirty="0"/>
            </a:br>
            <a:r>
              <a:rPr lang="fr-FR" sz="2900" dirty="0" err="1"/>
              <a:t>Dipender</a:t>
            </a:r>
            <a:r>
              <a:rPr lang="fr-FR" sz="2900" dirty="0"/>
              <a:t> Gill</a:t>
            </a:r>
            <a:br>
              <a:rPr lang="fr-FR" sz="2900" dirty="0"/>
            </a:br>
            <a:r>
              <a:rPr lang="fr-FR" sz="2900" dirty="0"/>
              <a:t>Andrew Grant </a:t>
            </a:r>
            <a:br>
              <a:rPr lang="fr-FR" dirty="0"/>
            </a:br>
            <a:endParaRPr dirty="0"/>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39</a:t>
            </a:fld>
            <a:endParaRPr lang="en-US"/>
          </a:p>
        </p:txBody>
      </p:sp>
      <p:sp>
        <p:nvSpPr>
          <p:cNvPr id="4" name="Title 1">
            <a:extLst>
              <a:ext uri="{FF2B5EF4-FFF2-40B4-BE49-F238E27FC236}">
                <a16:creationId xmlns:a16="http://schemas.microsoft.com/office/drawing/2014/main" id="{9E7E1124-BE06-4B88-96A9-9D54BBA3149B}"/>
              </a:ext>
            </a:extLst>
          </p:cNvPr>
          <p:cNvSpPr txBox="1">
            <a:spLocks/>
          </p:cNvSpPr>
          <p:nvPr/>
        </p:nvSpPr>
        <p:spPr>
          <a:xfrm>
            <a:off x="4884058" y="727714"/>
            <a:ext cx="4107543" cy="4729657"/>
          </a:xfrm>
          <a:prstGeom prst="rect">
            <a:avLst/>
          </a:prstGeom>
          <a:effectLst>
            <a:outerShdw blurRad="25400" dir="17880000">
              <a:srgbClr val="000000">
                <a:alpha val="46000"/>
              </a:srgbClr>
            </a:outerShdw>
          </a:effectLst>
        </p:spPr>
        <p:txBody>
          <a:bodyPr vert="horz" lIns="91440" tIns="45720" rIns="91440" bIns="45720" rtlCol="0" anchor="b">
            <a:normAutofit fontScale="85000" lnSpcReduction="20000"/>
          </a:bodyPr>
          <a:lstStyle>
            <a:lvl1pPr algn="ctr" defTabSz="457200" rtl="0" eaLnBrk="1" latinLnBrk="0" hangingPunct="1">
              <a:spcBef>
                <a:spcPct val="0"/>
              </a:spcBef>
              <a:buNone/>
              <a:defRPr sz="4000" b="0" kern="1200" cap="none">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400" dirty="0"/>
              <a:t>I </a:t>
            </a:r>
            <a:r>
              <a:rPr lang="fr-FR" sz="3400" dirty="0" err="1"/>
              <a:t>thank</a:t>
            </a:r>
            <a:r>
              <a:rPr lang="fr-FR" sz="3400" dirty="0"/>
              <a:t> </a:t>
            </a:r>
            <a:r>
              <a:rPr lang="fr-FR" sz="3400" dirty="0" err="1"/>
              <a:t>my</a:t>
            </a:r>
            <a:r>
              <a:rPr lang="fr-FR" sz="3400" dirty="0"/>
              <a:t> </a:t>
            </a:r>
            <a:r>
              <a:rPr lang="fr-FR" sz="3400" dirty="0" err="1"/>
              <a:t>collaborators</a:t>
            </a:r>
            <a:br>
              <a:rPr lang="fr-FR" sz="3400" dirty="0"/>
            </a:br>
            <a:r>
              <a:rPr lang="fr-FR" sz="3400" dirty="0" err="1"/>
              <a:t>from</a:t>
            </a:r>
            <a:r>
              <a:rPr lang="fr-FR" sz="3400" dirty="0"/>
              <a:t> UMR1283 – EGID for MR </a:t>
            </a:r>
            <a:r>
              <a:rPr lang="fr-FR" sz="3400" dirty="0" err="1"/>
              <a:t>projects</a:t>
            </a:r>
            <a:r>
              <a:rPr lang="fr-FR" sz="3400" dirty="0"/>
              <a:t> on </a:t>
            </a:r>
            <a:r>
              <a:rPr lang="fr-FR" sz="3400" dirty="0" err="1"/>
              <a:t>going</a:t>
            </a:r>
            <a:endParaRPr lang="fr-FR" sz="3400" dirty="0"/>
          </a:p>
          <a:p>
            <a:br>
              <a:rPr lang="fr-FR" sz="3400" dirty="0"/>
            </a:br>
            <a:r>
              <a:rPr lang="fr-FR" sz="3400" dirty="0"/>
              <a:t>Philippe </a:t>
            </a:r>
            <a:r>
              <a:rPr lang="fr-FR" sz="3400" dirty="0" err="1"/>
              <a:t>Froguel</a:t>
            </a:r>
            <a:endParaRPr lang="fr-FR" sz="3400" dirty="0"/>
          </a:p>
          <a:p>
            <a:r>
              <a:rPr lang="fr-FR" sz="3400" dirty="0"/>
              <a:t>Amélie Bonnefond</a:t>
            </a:r>
          </a:p>
          <a:p>
            <a:r>
              <a:rPr lang="fr-FR" sz="3400" dirty="0" err="1"/>
              <a:t>Amna</a:t>
            </a:r>
            <a:r>
              <a:rPr lang="fr-FR" sz="3400" dirty="0"/>
              <a:t> </a:t>
            </a:r>
            <a:r>
              <a:rPr lang="fr-FR" sz="3400" dirty="0" err="1"/>
              <a:t>Khamis</a:t>
            </a:r>
            <a:br>
              <a:rPr lang="fr-FR" sz="3400" dirty="0"/>
            </a:br>
            <a:r>
              <a:rPr lang="fr-FR" sz="3400" dirty="0"/>
              <a:t>Lucas </a:t>
            </a:r>
            <a:r>
              <a:rPr lang="fr-FR" sz="3400" dirty="0" err="1"/>
              <a:t>Maurin</a:t>
            </a:r>
            <a:br>
              <a:rPr lang="fr-FR" sz="3400" dirty="0"/>
            </a:br>
            <a:r>
              <a:rPr lang="fr-FR" sz="3400" dirty="0"/>
              <a:t>Vincent </a:t>
            </a:r>
            <a:r>
              <a:rPr lang="fr-FR" sz="3400" dirty="0" err="1"/>
              <a:t>Pascat</a:t>
            </a:r>
            <a:endParaRPr lang="fr-FR" sz="3400" dirty="0"/>
          </a:p>
          <a:p>
            <a:r>
              <a:rPr lang="fr-FR" sz="3400" dirty="0"/>
              <a:t>And all the </a:t>
            </a:r>
            <a:r>
              <a:rPr lang="fr-FR" sz="3400" dirty="0" err="1"/>
              <a:t>lab</a:t>
            </a:r>
            <a:r>
              <a:rPr lang="fr-FR" sz="3400" dirty="0"/>
              <a:t> for data </a:t>
            </a:r>
            <a:r>
              <a:rPr lang="fr-FR" sz="3400" dirty="0" err="1"/>
              <a:t>generation</a:t>
            </a:r>
            <a:r>
              <a:rPr lang="fr-FR" sz="3400" dirty="0"/>
              <a:t> </a:t>
            </a:r>
          </a:p>
          <a:p>
            <a:r>
              <a:rPr lang="fr-FR" sz="2600" dirty="0"/>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lvl="0" indent="0">
              <a:buNone/>
            </a:pPr>
            <a:r>
              <a:t>What is Mendelian Randomization</a:t>
            </a:r>
          </a:p>
        </p:txBody>
      </p:sp>
      <p:sp>
        <p:nvSpPr>
          <p:cNvPr id="3" name="Content Placeholder 2"/>
          <p:cNvSpPr>
            <a:spLocks noGrp="1"/>
          </p:cNvSpPr>
          <p:nvPr>
            <p:ph idx="1"/>
          </p:nvPr>
        </p:nvSpPr>
        <p:spPr>
          <a:xfrm>
            <a:off x="-116958" y="1732451"/>
            <a:ext cx="9260958" cy="5125550"/>
          </a:xfrm>
        </p:spPr>
        <p:txBody>
          <a:bodyPr>
            <a:normAutofit lnSpcReduction="10000"/>
          </a:bodyPr>
          <a:lstStyle/>
          <a:p>
            <a:pPr lvl="1"/>
            <a:r>
              <a:rPr dirty="0"/>
              <a:t>Instrumental variable</a:t>
            </a:r>
            <a:r>
              <a:rPr lang="fr-FR" dirty="0"/>
              <a:t> (</a:t>
            </a:r>
            <a:r>
              <a:rPr lang="fr-FR" b="1" dirty="0"/>
              <a:t>IV</a:t>
            </a:r>
            <a:r>
              <a:rPr lang="fr-FR" dirty="0"/>
              <a:t>)</a:t>
            </a:r>
            <a:r>
              <a:rPr dirty="0"/>
              <a:t> analysis using genetic variants to assess causal relationships</a:t>
            </a:r>
            <a:br>
              <a:rPr dirty="0"/>
            </a:br>
            <a:endParaRPr dirty="0"/>
          </a:p>
          <a:p>
            <a:pPr lvl="1"/>
            <a:r>
              <a:rPr dirty="0"/>
              <a:t>Candidate gene study using biological knowledge about function of genetic variants</a:t>
            </a:r>
            <a:br>
              <a:rPr dirty="0"/>
            </a:br>
            <a:endParaRPr dirty="0"/>
          </a:p>
          <a:p>
            <a:pPr lvl="1"/>
            <a:r>
              <a:rPr dirty="0"/>
              <a:t>Target validation for pharmaceutical </a:t>
            </a:r>
            <a:r>
              <a:rPr dirty="0" err="1"/>
              <a:t>priorization</a:t>
            </a:r>
            <a:r>
              <a:rPr dirty="0"/>
              <a:t> of modifiable risk factor / pathways</a:t>
            </a:r>
            <a:br>
              <a:rPr dirty="0"/>
            </a:br>
            <a:endParaRPr dirty="0"/>
          </a:p>
          <a:p>
            <a:pPr lvl="1"/>
            <a:r>
              <a:rPr dirty="0"/>
              <a:t>Natural experiment to exploit naturally-occurring variation analogous to a randomized trial</a:t>
            </a:r>
            <a:br>
              <a:rPr dirty="0"/>
            </a:br>
            <a:endParaRPr dirty="0"/>
          </a:p>
          <a:p>
            <a:pPr lvl="1"/>
            <a:r>
              <a:rPr dirty="0"/>
              <a:t>Use of genetic variants as proxies for treatments / interventions to exploit human as the model organism</a:t>
            </a:r>
            <a:br>
              <a:rPr dirty="0"/>
            </a:br>
            <a:endParaRPr dirty="0"/>
          </a:p>
          <a:p>
            <a:pPr lvl="1"/>
            <a:r>
              <a:rPr dirty="0"/>
              <a:t>Investigation of shared heritability of exposure and outcome variable</a:t>
            </a:r>
            <a:endParaRPr lang="fr-FR" dirty="0"/>
          </a:p>
          <a:p>
            <a:pPr lvl="1"/>
            <a:endParaRPr lang="fr-FR" sz="1600" dirty="0"/>
          </a:p>
          <a:p>
            <a:pPr lvl="1"/>
            <a:r>
              <a:rPr lang="en-US" sz="1600" dirty="0"/>
              <a:t>Short TED Med Live : </a:t>
            </a:r>
            <a:r>
              <a:rPr lang="en-US" sz="1600" dirty="0">
                <a:hlinkClick r:id="rId3"/>
              </a:rPr>
              <a:t>https://youtu.be/rjMwcTttKoQ</a:t>
            </a:r>
            <a:endParaRPr lang="en-US" sz="1600" dirty="0"/>
          </a:p>
          <a:p>
            <a:pPr lvl="1"/>
            <a:r>
              <a:rPr lang="en-US" sz="1600" dirty="0"/>
              <a:t>Lecture by George Davey Smith, NTNU trial : </a:t>
            </a:r>
            <a:r>
              <a:rPr lang="en-US" sz="1600" dirty="0">
                <a:hlinkClick r:id="rId4"/>
              </a:rPr>
              <a:t>https://youtu.be/Whut4Yo-x-A</a:t>
            </a:r>
            <a:r>
              <a:rPr lang="en-US" sz="1600" dirty="0"/>
              <a:t> </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598" y="4943607"/>
            <a:ext cx="7192913" cy="1828813"/>
          </a:xfrm>
        </p:spPr>
        <p:txBody>
          <a:bodyPr>
            <a:normAutofit/>
          </a:bodyPr>
          <a:lstStyle/>
          <a:p>
            <a:pPr marL="0" lvl="0" indent="0">
              <a:buNone/>
            </a:pPr>
            <a:r>
              <a:rPr sz="3200" dirty="0"/>
              <a:t>Thank You For Your Attention !</a:t>
            </a:r>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622"/>
            <a:ext cx="9144000" cy="5725391"/>
          </a:xfrm>
          <a:prstGeom prst="rect">
            <a:avLst/>
          </a:prstGeom>
        </p:spPr>
      </p:pic>
    </p:spTree>
    <p:extLst>
      <p:ext uri="{BB962C8B-B14F-4D97-AF65-F5344CB8AC3E}">
        <p14:creationId xmlns:p14="http://schemas.microsoft.com/office/powerpoint/2010/main" val="4181251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Guidelines</a:t>
            </a:r>
          </a:p>
        </p:txBody>
      </p:sp>
      <p:sp>
        <p:nvSpPr>
          <p:cNvPr id="3" name="Espace réservé du numéro de diapositive 2"/>
          <p:cNvSpPr>
            <a:spLocks noGrp="1"/>
          </p:cNvSpPr>
          <p:nvPr>
            <p:ph type="sldNum" sz="quarter" idx="12"/>
          </p:nvPr>
        </p:nvSpPr>
        <p:spPr/>
        <p:txBody>
          <a:bodyPr/>
          <a:lstStyle/>
          <a:p>
            <a:fld id="{C5EF2332-01BF-834F-8236-50238282D533}" type="slidenum">
              <a:rPr lang="en-US" smtClean="0"/>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346" y="359080"/>
            <a:ext cx="7765322" cy="970450"/>
          </a:xfrm>
        </p:spPr>
        <p:txBody>
          <a:bodyPr>
            <a:normAutofit fontScale="90000"/>
          </a:bodyPr>
          <a:lstStyle/>
          <a:p>
            <a:pPr marL="0" lvl="0" indent="0">
              <a:buNone/>
            </a:pPr>
            <a:r>
              <a:rPr dirty="0"/>
              <a:t>Checklist for Reviewing Mendelian Randomization Investigations</a:t>
            </a:r>
          </a:p>
        </p:txBody>
      </p:sp>
      <p:sp>
        <p:nvSpPr>
          <p:cNvPr id="3" name="Content Placeholder 2"/>
          <p:cNvSpPr>
            <a:spLocks noGrp="1"/>
          </p:cNvSpPr>
          <p:nvPr>
            <p:ph idx="1"/>
          </p:nvPr>
        </p:nvSpPr>
        <p:spPr>
          <a:xfrm>
            <a:off x="1" y="1732450"/>
            <a:ext cx="9144000" cy="5125550"/>
          </a:xfrm>
        </p:spPr>
        <p:txBody>
          <a:bodyPr>
            <a:normAutofit fontScale="77500" lnSpcReduction="20000"/>
          </a:bodyPr>
          <a:lstStyle/>
          <a:p>
            <a:pPr lvl="1"/>
            <a:r>
              <a:rPr dirty="0"/>
              <a:t>What is the primary hypothesis of interest? What is the motivation for using Mendelian randomization?</a:t>
            </a:r>
            <a:br>
              <a:rPr dirty="0"/>
            </a:br>
            <a:r>
              <a:rPr dirty="0"/>
              <a:t>What is the scope of the investigation? What and how many primary analyses?</a:t>
            </a:r>
          </a:p>
          <a:p>
            <a:pPr lvl="1"/>
            <a:r>
              <a:rPr dirty="0"/>
              <a:t>Data sources</a:t>
            </a:r>
            <a:br>
              <a:rPr dirty="0"/>
            </a:br>
            <a:r>
              <a:rPr dirty="0"/>
              <a:t>What type of Mendelian randomization investigation is this? One-sample or two-sample? Sample overlap?</a:t>
            </a:r>
            <a:br>
              <a:rPr dirty="0"/>
            </a:br>
            <a:r>
              <a:rPr dirty="0"/>
              <a:t>Summarized data or individual-level data? Drawn from same population? Relevance to applied research?</a:t>
            </a:r>
          </a:p>
          <a:p>
            <a:pPr lvl="1">
              <a:spcAft>
                <a:spcPts val="0"/>
              </a:spcAft>
            </a:pPr>
            <a:r>
              <a:rPr dirty="0"/>
              <a:t>Selection of genetic variants – how were the genetic variants chosen? Single or multiple gene regions?</a:t>
            </a:r>
          </a:p>
          <a:p>
            <a:pPr lvl="2">
              <a:lnSpc>
                <a:spcPct val="120000"/>
              </a:lnSpc>
              <a:spcBef>
                <a:spcPts val="0"/>
              </a:spcBef>
              <a:spcAft>
                <a:spcPts val="0"/>
              </a:spcAft>
            </a:pPr>
            <a:r>
              <a:rPr dirty="0"/>
              <a:t>Biological rationale?</a:t>
            </a:r>
          </a:p>
          <a:p>
            <a:pPr lvl="2">
              <a:lnSpc>
                <a:spcPct val="120000"/>
              </a:lnSpc>
              <a:spcBef>
                <a:spcPts val="0"/>
              </a:spcBef>
              <a:spcAft>
                <a:spcPts val="0"/>
              </a:spcAft>
            </a:pPr>
            <a:r>
              <a:rPr dirty="0"/>
              <a:t>GWAS analysis? If so, what dataset? What was the p-value threshold? Clumping?</a:t>
            </a:r>
          </a:p>
          <a:p>
            <a:pPr lvl="2">
              <a:lnSpc>
                <a:spcPct val="120000"/>
              </a:lnSpc>
              <a:spcBef>
                <a:spcPts val="0"/>
              </a:spcBef>
              <a:spcAft>
                <a:spcPts val="0"/>
              </a:spcAft>
            </a:pPr>
            <a:r>
              <a:rPr dirty="0"/>
              <a:t>Were genetic variants excluded from the analysis? Associations with pleiotropic pathways?</a:t>
            </a:r>
          </a:p>
          <a:p>
            <a:pPr lvl="2">
              <a:lnSpc>
                <a:spcPct val="120000"/>
              </a:lnSpc>
              <a:spcBef>
                <a:spcPts val="0"/>
              </a:spcBef>
            </a:pPr>
            <a:r>
              <a:rPr dirty="0"/>
              <a:t>How else was the validity of genetic variants as instrumental variables assessed?</a:t>
            </a:r>
          </a:p>
          <a:p>
            <a:pPr lvl="1"/>
            <a:r>
              <a:rPr dirty="0"/>
              <a:t>Variant harmonization (for two-sample analyses)</a:t>
            </a:r>
            <a:br>
              <a:rPr dirty="0"/>
            </a:br>
            <a:r>
              <a:rPr dirty="0"/>
              <a:t>Was it checked that genetic variants were appropriately orientated across the datasets?</a:t>
            </a:r>
          </a:p>
          <a:p>
            <a:pPr lvl="1"/>
            <a:r>
              <a:rPr dirty="0"/>
              <a:t>Primary analysis</a:t>
            </a:r>
            <a:br>
              <a:rPr dirty="0"/>
            </a:br>
            <a:r>
              <a:rPr dirty="0"/>
              <a:t>What was the primary analysis? What was the statistical method? How implemented? Multiple testing? -Supplementary and sensitivity analyses</a:t>
            </a:r>
            <a:br>
              <a:rPr dirty="0"/>
            </a:br>
            <a:r>
              <a:rPr dirty="0"/>
              <a:t>What analyses were performed to support and assess the validity of the primary analysis?</a:t>
            </a:r>
            <a:br>
              <a:rPr dirty="0"/>
            </a:br>
            <a:r>
              <a:rPr dirty="0"/>
              <a:t>For example: stricter criteria for variant selection, assess heterogeneity, robust methods, subgroup analysis, positive/negative controls, ‘leave-one-out’ analyses, </a:t>
            </a:r>
            <a:r>
              <a:rPr dirty="0" err="1"/>
              <a:t>colocalization</a:t>
            </a:r>
            <a:r>
              <a:rPr dirty="0"/>
              <a:t> (single gene region)</a:t>
            </a:r>
          </a:p>
          <a:p>
            <a:pPr lvl="1"/>
            <a:r>
              <a:rPr dirty="0"/>
              <a:t>Data presentation</a:t>
            </a:r>
            <a:br>
              <a:rPr dirty="0"/>
            </a:br>
            <a:r>
              <a:rPr dirty="0"/>
              <a:t>How are the data and results presented to allow readers to assess the analysis and assumptions?</a:t>
            </a:r>
            <a:br>
              <a:rPr dirty="0"/>
            </a:br>
            <a:r>
              <a:rPr dirty="0"/>
              <a:t>For example: scatter plot, forest/funnel/radial plot, R2/F statistics, comparison of methods, power</a:t>
            </a:r>
          </a:p>
          <a:p>
            <a:pPr lvl="1"/>
            <a:r>
              <a:rPr dirty="0"/>
              <a:t>Interpretation</a:t>
            </a:r>
            <a:br>
              <a:rPr dirty="0"/>
            </a:br>
            <a:r>
              <a:rPr dirty="0"/>
              <a:t>How have results been interpreted, particularly any numerical estimates?</a:t>
            </a:r>
          </a:p>
        </p:txBody>
      </p:sp>
      <p:sp>
        <p:nvSpPr>
          <p:cNvPr id="4" name="Espace réservé du numéro de diapositive 3"/>
          <p:cNvSpPr>
            <a:spLocks noGrp="1"/>
          </p:cNvSpPr>
          <p:nvPr>
            <p:ph type="sldNum" sz="quarter" idx="12"/>
          </p:nvPr>
        </p:nvSpPr>
        <p:spPr>
          <a:xfrm>
            <a:off x="8450668" y="6404136"/>
            <a:ext cx="565159" cy="365125"/>
          </a:xfrm>
        </p:spPr>
        <p:txBody>
          <a:bodyPr/>
          <a:lstStyle/>
          <a:p>
            <a:fld id="{C5EF2332-01BF-834F-8236-50238282D533}" type="slidenum">
              <a:rPr lang="en-US" smtClean="0"/>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390" y="609600"/>
            <a:ext cx="3935392" cy="5721752"/>
          </a:xfrm>
        </p:spPr>
        <p:txBody>
          <a:bodyPr>
            <a:normAutofit/>
          </a:bodyPr>
          <a:lstStyle/>
          <a:p>
            <a:pPr marL="0" lvl="0" indent="0">
              <a:buNone/>
            </a:pPr>
            <a:r>
              <a:rPr dirty="0"/>
              <a:t>Flowchart while Reading a MR Paper …</a:t>
            </a:r>
          </a:p>
        </p:txBody>
      </p:sp>
      <p:pic>
        <p:nvPicPr>
          <p:cNvPr id="3" name="Picture 1" descr="./Images/flowchart.jpg"/>
          <p:cNvPicPr>
            <a:picLocks noGrp="1" noChangeAspect="1"/>
          </p:cNvPicPr>
          <p:nvPr/>
        </p:nvPicPr>
        <p:blipFill>
          <a:blip r:embed="rId2"/>
          <a:stretch>
            <a:fillRect/>
          </a:stretch>
        </p:blipFill>
        <p:spPr bwMode="auto">
          <a:xfrm>
            <a:off x="4631963" y="0"/>
            <a:ext cx="3891337" cy="6858000"/>
          </a:xfrm>
          <a:prstGeom prst="rect">
            <a:avLst/>
          </a:prstGeom>
          <a:noFill/>
          <a:ln w="9525">
            <a:noFill/>
            <a:headEnd/>
            <a:tailEnd/>
          </a:ln>
        </p:spPr>
      </p:pic>
      <p:sp>
        <p:nvSpPr>
          <p:cNvPr id="4" name="Espace réservé du numéro de diapositive 3"/>
          <p:cNvSpPr>
            <a:spLocks noGrp="1"/>
          </p:cNvSpPr>
          <p:nvPr>
            <p:ph type="sldNum" sz="quarter" idx="12"/>
          </p:nvPr>
        </p:nvSpPr>
        <p:spPr/>
        <p:txBody>
          <a:bodyPr/>
          <a:lstStyle/>
          <a:p>
            <a:fld id="{C5EF2332-01BF-834F-8236-50238282D533}" type="slidenum">
              <a:rPr lang="en-US" smtClean="0"/>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0598" y="66807"/>
            <a:ext cx="7192913" cy="872993"/>
          </a:xfrm>
        </p:spPr>
        <p:txBody>
          <a:bodyPr>
            <a:normAutofit/>
          </a:bodyPr>
          <a:lstStyle/>
          <a:p>
            <a:pPr marL="0" lvl="0" indent="0">
              <a:buNone/>
            </a:pPr>
            <a:r>
              <a:rPr lang="fr-FR" sz="3200" dirty="0" err="1">
                <a:latin typeface="+mn-lt"/>
                <a:ea typeface="+mn-ea"/>
                <a:cs typeface="+mn-cs"/>
              </a:rPr>
              <a:t>Examples</a:t>
            </a:r>
            <a:endParaRPr sz="2000" dirty="0">
              <a:latin typeface="+mn-lt"/>
              <a:ea typeface="+mn-ea"/>
              <a:cs typeface="+mn-cs"/>
            </a:endParaRPr>
          </a:p>
        </p:txBody>
      </p:sp>
      <p:sp>
        <p:nvSpPr>
          <p:cNvPr id="4" name="Rectangle 3"/>
          <p:cNvSpPr/>
          <p:nvPr/>
        </p:nvSpPr>
        <p:spPr>
          <a:xfrm>
            <a:off x="-508000" y="1540020"/>
            <a:ext cx="9461500" cy="4801314"/>
          </a:xfrm>
          <a:prstGeom prst="rect">
            <a:avLst/>
          </a:prstGeom>
        </p:spPr>
        <p:txBody>
          <a:bodyPr wrap="square">
            <a:spAutoFit/>
          </a:bodyPr>
          <a:lstStyle/>
          <a:p>
            <a:pPr marL="1026000" lvl="2" indent="-216000">
              <a:lnSpc>
                <a:spcPct val="80000"/>
              </a:lnSpc>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Simple case</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X well-defined : The risk factor X is a single measurable protein biomarker.</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 chosen as a single gene region or strong biological connection to the risk factor (cis analysis, like in transcription factors) </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underlying biology connecting G to X to Y well known : good understanding of a string biological connection (drug results or pathways).</a:t>
            </a:r>
          </a:p>
          <a:p>
            <a:pPr marL="1026000" lvl="2" indent="-216000">
              <a:lnSpc>
                <a:spcPct val="80000"/>
              </a:lnSpc>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Complex trait</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X is a complex polygenic trait</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 must be a multiple gene regions where you use biological information to pick genetic variants.</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Heterogeneity between genetic variants is expected and evidence for causation weaker.</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Sensitivity analyses are essential.</a:t>
            </a:r>
          </a:p>
          <a:p>
            <a:pPr marL="1026000" lvl="2" indent="-216000">
              <a:lnSpc>
                <a:spcPct val="80000"/>
              </a:lnSpc>
              <a:spcBef>
                <a:spcPct val="20000"/>
              </a:spcBef>
              <a:spcAft>
                <a:spcPts val="600"/>
              </a:spcAft>
              <a:buClr>
                <a:schemeClr val="tx2"/>
              </a:buClr>
              <a:buSzPct val="70000"/>
              <a:buFont typeface="Wingdings 2" charset="2"/>
              <a:buChar char=""/>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Complex and unknown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traitX</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is a risk factor complex &amp; no biological link.</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G is built with stat methods (GWAS) but the function of variants is unknown : Multiple gene regions, statistically chosen instrument (“trans” studies)</a:t>
            </a:r>
            <a:b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The underlying biology won’t be obvious, need </a:t>
            </a:r>
            <a:r>
              <a:rPr lang="en-US" sz="2000" dirty="0" err="1">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functionnal</a:t>
            </a: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 experiments ?</a:t>
            </a:r>
          </a:p>
        </p:txBody>
      </p:sp>
    </p:spTree>
    <p:extLst>
      <p:ext uri="{BB962C8B-B14F-4D97-AF65-F5344CB8AC3E}">
        <p14:creationId xmlns:p14="http://schemas.microsoft.com/office/powerpoint/2010/main" val="3804880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Introduction</a:t>
            </a:r>
          </a:p>
        </p:txBody>
      </p:sp>
      <p:sp>
        <p:nvSpPr>
          <p:cNvPr id="3" name="Content Placeholder 2"/>
          <p:cNvSpPr>
            <a:spLocks noGrp="1"/>
          </p:cNvSpPr>
          <p:nvPr>
            <p:ph idx="1"/>
          </p:nvPr>
        </p:nvSpPr>
        <p:spPr>
          <a:xfrm>
            <a:off x="0" y="1732450"/>
            <a:ext cx="8633361" cy="4150826"/>
          </a:xfrm>
        </p:spPr>
        <p:txBody>
          <a:bodyPr/>
          <a:lstStyle/>
          <a:p>
            <a:pPr lvl="1"/>
            <a:r>
              <a:rPr dirty="0"/>
              <a:t>Correlation</a:t>
            </a:r>
            <a:r>
              <a:rPr lang="fr-FR" dirty="0"/>
              <a:t> </a:t>
            </a:r>
            <a:r>
              <a:rPr dirty="0"/>
              <a:t>is not causation. </a:t>
            </a:r>
            <a:endParaRPr lang="fr-FR" dirty="0"/>
          </a:p>
          <a:p>
            <a:pPr lvl="1" algn="just"/>
            <a:r>
              <a:rPr dirty="0"/>
              <a:t>MR is not a simple association test</a:t>
            </a:r>
            <a:r>
              <a:rPr lang="fr-FR" dirty="0"/>
              <a:t> :</a:t>
            </a:r>
            <a:r>
              <a:rPr dirty="0"/>
              <a:t> with its instrumental variable it answers to causality.</a:t>
            </a:r>
            <a:r>
              <a:rPr lang="fr-FR" dirty="0"/>
              <a:t> </a:t>
            </a:r>
            <a:r>
              <a:rPr dirty="0"/>
              <a:t>Use something stable (like genetic) as an instrumental variable to represent a risk factor of interest</a:t>
            </a:r>
            <a:r>
              <a:rPr lang="fr-FR" dirty="0"/>
              <a:t>. </a:t>
            </a:r>
            <a:r>
              <a:rPr dirty="0"/>
              <a:t>Because </a:t>
            </a:r>
            <a:r>
              <a:rPr lang="fr-FR" dirty="0" err="1"/>
              <a:t>it’s</a:t>
            </a:r>
            <a:r>
              <a:rPr lang="fr-FR" dirty="0"/>
              <a:t> </a:t>
            </a:r>
            <a:r>
              <a:rPr lang="fr-FR" dirty="0" err="1"/>
              <a:t>determined</a:t>
            </a:r>
            <a:r>
              <a:rPr lang="fr-FR" dirty="0"/>
              <a:t> at conception, </a:t>
            </a:r>
            <a:r>
              <a:rPr dirty="0"/>
              <a:t>the genetic sequence can’t be influence by the disease outcome. </a:t>
            </a:r>
            <a:endParaRPr lang="fr-FR" dirty="0"/>
          </a:p>
          <a:p>
            <a:pPr lvl="1"/>
            <a:r>
              <a:rPr dirty="0"/>
              <a:t>Question of MR study :</a:t>
            </a:r>
            <a:r>
              <a:rPr lang="fr-FR" dirty="0"/>
              <a:t> variation in</a:t>
            </a:r>
            <a:r>
              <a:rPr dirty="0"/>
              <a:t> risk factor</a:t>
            </a:r>
            <a:r>
              <a:rPr lang="fr-FR" dirty="0"/>
              <a:t> impact the </a:t>
            </a:r>
            <a:r>
              <a:rPr dirty="0"/>
              <a:t>outcome</a:t>
            </a:r>
            <a:r>
              <a:rPr lang="fr-FR" dirty="0"/>
              <a:t> </a:t>
            </a:r>
            <a:r>
              <a:rPr dirty="0"/>
              <a:t>?</a:t>
            </a:r>
          </a:p>
        </p:txBody>
      </p:sp>
      <p:sp>
        <p:nvSpPr>
          <p:cNvPr id="4" name="Espace réservé du numéro de diapositive 3"/>
          <p:cNvSpPr>
            <a:spLocks noGrp="1"/>
          </p:cNvSpPr>
          <p:nvPr>
            <p:ph type="sldNum" sz="quarter" idx="12"/>
          </p:nvPr>
        </p:nvSpPr>
        <p:spPr/>
        <p:txBody>
          <a:bodyPr/>
          <a:lstStyle/>
          <a:p>
            <a:fld id="{C5EF2332-01BF-834F-8236-50238282D533}" type="slidenum">
              <a:rPr lang="en-US" smtClean="0"/>
              <a:t>5</a:t>
            </a:fld>
            <a:endParaRPr lang="en-US"/>
          </a:p>
        </p:txBody>
      </p:sp>
      <p:sp>
        <p:nvSpPr>
          <p:cNvPr id="5" name="Rectangle 4"/>
          <p:cNvSpPr/>
          <p:nvPr/>
        </p:nvSpPr>
        <p:spPr>
          <a:xfrm>
            <a:off x="685346" y="4602530"/>
            <a:ext cx="2333738" cy="1323439"/>
          </a:xfrm>
          <a:prstGeom prst="rect">
            <a:avLst/>
          </a:prstGeom>
        </p:spPr>
        <p:txBody>
          <a:bodyPr wrap="square">
            <a:spAutoFit/>
          </a:bodyPr>
          <a:lstStyle/>
          <a:p>
            <a:pPr algn="ct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MR is analogous to a randomized trial :</a:t>
            </a:r>
            <a:b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br>
            <a:r>
              <a:rPr lang="en-US" sz="16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treatment vs placebo, with all confounders equally distributed.</a:t>
            </a:r>
          </a:p>
        </p:txBody>
      </p:sp>
      <p:pic>
        <p:nvPicPr>
          <p:cNvPr id="7" name="Image 6"/>
          <p:cNvPicPr>
            <a:picLocks noChangeAspect="1"/>
          </p:cNvPicPr>
          <p:nvPr/>
        </p:nvPicPr>
        <p:blipFill rotWithShape="1">
          <a:blip r:embed="rId3">
            <a:extLst>
              <a:ext uri="{28A0092B-C50C-407E-A947-70E740481C1C}">
                <a14:useLocalDpi xmlns:a14="http://schemas.microsoft.com/office/drawing/2010/main" val="0"/>
              </a:ext>
            </a:extLst>
          </a:blip>
          <a:srcRect b="5352"/>
          <a:stretch/>
        </p:blipFill>
        <p:spPr>
          <a:xfrm>
            <a:off x="3408919" y="3865944"/>
            <a:ext cx="4293897" cy="26969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Motivation</a:t>
            </a:r>
          </a:p>
        </p:txBody>
      </p:sp>
      <p:sp>
        <p:nvSpPr>
          <p:cNvPr id="3" name="Content Placeholder 2"/>
          <p:cNvSpPr>
            <a:spLocks noGrp="1"/>
          </p:cNvSpPr>
          <p:nvPr>
            <p:ph sz="half" idx="1"/>
          </p:nvPr>
        </p:nvSpPr>
        <p:spPr>
          <a:xfrm>
            <a:off x="222318" y="1841500"/>
            <a:ext cx="5769612" cy="4903684"/>
          </a:xfrm>
        </p:spPr>
        <p:txBody>
          <a:bodyPr>
            <a:normAutofit/>
          </a:bodyPr>
          <a:lstStyle/>
          <a:p>
            <a:pPr lvl="1" algn="just"/>
            <a:r>
              <a:rPr lang="fr-FR" sz="2000" dirty="0" err="1"/>
              <a:t>Financing</a:t>
            </a:r>
            <a:r>
              <a:rPr lang="fr-FR" sz="2000" dirty="0"/>
              <a:t> </a:t>
            </a:r>
            <a:r>
              <a:rPr lang="fr-FR" sz="2000" dirty="0" err="1"/>
              <a:t>concern</a:t>
            </a:r>
            <a:r>
              <a:rPr lang="fr-FR" sz="2000" dirty="0"/>
              <a:t>.</a:t>
            </a:r>
          </a:p>
          <a:p>
            <a:pPr lvl="1" algn="just"/>
            <a:r>
              <a:rPr sz="2000" dirty="0"/>
              <a:t>Failure in clinical trials.</a:t>
            </a:r>
            <a:r>
              <a:rPr lang="fr-FR" sz="2000" dirty="0"/>
              <a:t> </a:t>
            </a:r>
          </a:p>
          <a:p>
            <a:pPr marL="756000" lvl="2" indent="0" algn="just">
              <a:buNone/>
            </a:pPr>
            <a:r>
              <a:rPr sz="2000" dirty="0"/>
              <a:t>Genetic help prevent ? X wasn’t a good target, dev drug to modify this pathway won’t change the outcome.</a:t>
            </a:r>
          </a:p>
          <a:p>
            <a:pPr lvl="1"/>
            <a:r>
              <a:rPr sz="2000" dirty="0"/>
              <a:t>Exploits a natural experiment assuming that genetic variants are quasi-randomized.</a:t>
            </a:r>
            <a:r>
              <a:rPr lang="fr-FR" sz="2000" dirty="0"/>
              <a:t> </a:t>
            </a:r>
            <a:r>
              <a:rPr sz="2000" dirty="0"/>
              <a:t>Genetic variants are proxies for disease treatment (formally instrumental variables)</a:t>
            </a:r>
          </a:p>
          <a:p>
            <a:pPr lvl="1" algn="just"/>
            <a:r>
              <a:rPr sz="2000" b="1" dirty="0"/>
              <a:t>In MR context</a:t>
            </a:r>
            <a:r>
              <a:rPr sz="2000" dirty="0"/>
              <a:t>, an association between a genetic variant and the outcome implies a causal effect of the risk factor on the outcome</a:t>
            </a:r>
            <a:r>
              <a:rPr dirty="0"/>
              <a:t>.</a:t>
            </a:r>
          </a:p>
        </p:txBody>
      </p:sp>
      <p:pic>
        <p:nvPicPr>
          <p:cNvPr id="4" name="Picture 1" descr="./Images/Treatment.jpg"/>
          <p:cNvPicPr>
            <a:picLocks noGrp="1" noChangeAspect="1"/>
          </p:cNvPicPr>
          <p:nvPr/>
        </p:nvPicPr>
        <p:blipFill>
          <a:blip r:embed="rId3"/>
          <a:stretch>
            <a:fillRect/>
          </a:stretch>
        </p:blipFill>
        <p:spPr bwMode="auto">
          <a:xfrm>
            <a:off x="6621516" y="1841500"/>
            <a:ext cx="2065283" cy="2065283"/>
          </a:xfrm>
          <a:prstGeom prst="rect">
            <a:avLst/>
          </a:prstGeom>
          <a:noFill/>
          <a:ln w="9525">
            <a:noFill/>
            <a:headEnd/>
            <a:tailEnd/>
          </a:ln>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6336" y="4067503"/>
            <a:ext cx="2060464" cy="2060464"/>
          </a:xfrm>
          <a:prstGeom prst="rect">
            <a:avLst/>
          </a:prstGeom>
        </p:spPr>
      </p:pic>
      <p:sp>
        <p:nvSpPr>
          <p:cNvPr id="6" name="Espace réservé du numéro de diapositive 5"/>
          <p:cNvSpPr>
            <a:spLocks noGrp="1"/>
          </p:cNvSpPr>
          <p:nvPr>
            <p:ph type="sldNum" sz="quarter" idx="12"/>
          </p:nvPr>
        </p:nvSpPr>
        <p:spPr/>
        <p:txBody>
          <a:bodyPr/>
          <a:lstStyle/>
          <a:p>
            <a:fld id="{C5EF2332-01BF-834F-8236-50238282D533}"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Paradigm</a:t>
            </a:r>
          </a:p>
        </p:txBody>
      </p:sp>
      <p:sp>
        <p:nvSpPr>
          <p:cNvPr id="3" name="Content Placeholder 2"/>
          <p:cNvSpPr>
            <a:spLocks noGrp="1"/>
          </p:cNvSpPr>
          <p:nvPr>
            <p:ph sz="half" idx="1"/>
          </p:nvPr>
        </p:nvSpPr>
        <p:spPr>
          <a:xfrm>
            <a:off x="513008" y="2609702"/>
            <a:ext cx="3795373" cy="2018597"/>
          </a:xfrm>
        </p:spPr>
        <p:txBody>
          <a:bodyPr>
            <a:noAutofit/>
          </a:bodyPr>
          <a:lstStyle/>
          <a:p>
            <a:pPr marL="0" lvl="0" indent="0" algn="just">
              <a:buNone/>
            </a:pPr>
            <a:r>
              <a:rPr sz="2400" dirty="0"/>
              <a:t>We want to study the causal effect of exposure X on outcome Y using a genetic variant G, in the presence of confounding U.</a:t>
            </a:r>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7</a:t>
            </a:fld>
            <a:endParaRPr lang="en-US"/>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581" y="2383285"/>
            <a:ext cx="3971947" cy="247143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Assumptions</a:t>
            </a:r>
          </a:p>
        </p:txBody>
      </p:sp>
      <p:sp>
        <p:nvSpPr>
          <p:cNvPr id="3" name="Content Placeholder 2"/>
          <p:cNvSpPr>
            <a:spLocks noGrp="1"/>
          </p:cNvSpPr>
          <p:nvPr>
            <p:ph sz="half" idx="1"/>
          </p:nvPr>
        </p:nvSpPr>
        <p:spPr>
          <a:xfrm>
            <a:off x="0" y="1732448"/>
            <a:ext cx="8912352" cy="4731413"/>
          </a:xfrm>
        </p:spPr>
        <p:txBody>
          <a:bodyPr>
            <a:noAutofit/>
          </a:bodyPr>
          <a:lstStyle/>
          <a:p>
            <a:pPr lvl="1">
              <a:buFont typeface="Wingdings 2" charset="2"/>
              <a:buAutoNum type="romanLcPeriod"/>
            </a:pPr>
            <a:r>
              <a:rPr sz="2000" b="1" dirty="0"/>
              <a:t>Relevance</a:t>
            </a:r>
            <a:br>
              <a:rPr sz="2000" dirty="0"/>
            </a:br>
            <a:r>
              <a:rPr sz="2000" dirty="0"/>
              <a:t>G is associated with the risk factor (of interest) X</a:t>
            </a:r>
            <a:br>
              <a:rPr lang="fr-FR" sz="2000" dirty="0"/>
            </a:br>
            <a:r>
              <a:rPr lang="en-US" sz="2000" dirty="0"/>
              <a:t>Not necessary for G to be a “causal variant” (consequence of LD)</a:t>
            </a:r>
            <a:endParaRPr lang="fr-FR" sz="2000" dirty="0"/>
          </a:p>
          <a:p>
            <a:pPr marL="450000" lvl="1" indent="0">
              <a:buNone/>
            </a:pPr>
            <a:endParaRPr sz="2000" dirty="0"/>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8</a:t>
            </a:fld>
            <a:endParaRPr lang="en-US"/>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899" y="3009734"/>
            <a:ext cx="4058216" cy="2381582"/>
          </a:xfrm>
          <a:prstGeom prst="rect">
            <a:avLst/>
          </a:prstGeom>
        </p:spPr>
      </p:pic>
    </p:spTree>
    <p:extLst>
      <p:ext uri="{BB962C8B-B14F-4D97-AF65-F5344CB8AC3E}">
        <p14:creationId xmlns:p14="http://schemas.microsoft.com/office/powerpoint/2010/main" val="2311631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Assumptions</a:t>
            </a:r>
          </a:p>
        </p:txBody>
      </p:sp>
      <p:sp>
        <p:nvSpPr>
          <p:cNvPr id="3" name="Content Placeholder 2"/>
          <p:cNvSpPr>
            <a:spLocks noGrp="1"/>
          </p:cNvSpPr>
          <p:nvPr>
            <p:ph sz="half" idx="1"/>
          </p:nvPr>
        </p:nvSpPr>
        <p:spPr>
          <a:xfrm>
            <a:off x="0" y="1732448"/>
            <a:ext cx="8912352" cy="4731413"/>
          </a:xfrm>
        </p:spPr>
        <p:txBody>
          <a:bodyPr>
            <a:noAutofit/>
          </a:bodyPr>
          <a:lstStyle/>
          <a:p>
            <a:pPr lvl="1">
              <a:buFont typeface="Wingdings 2" charset="2"/>
              <a:buAutoNum type="romanLcPeriod"/>
            </a:pPr>
            <a:r>
              <a:rPr sz="2000" b="1" dirty="0"/>
              <a:t>Relevance</a:t>
            </a:r>
            <a:br>
              <a:rPr sz="2000" dirty="0"/>
            </a:br>
            <a:r>
              <a:rPr sz="2000" dirty="0"/>
              <a:t>G is associated with the risk factor (of interest) X</a:t>
            </a:r>
            <a:br>
              <a:rPr lang="fr-FR" sz="2000" dirty="0"/>
            </a:br>
            <a:r>
              <a:rPr lang="en-US" sz="2000" dirty="0"/>
              <a:t>Not necessary for G to be a “causal variant” (consequence of LD)</a:t>
            </a:r>
            <a:endParaRPr lang="fr-FR" sz="2000" dirty="0"/>
          </a:p>
          <a:p>
            <a:pPr lvl="1">
              <a:buAutoNum type="romanLcPeriod"/>
            </a:pPr>
            <a:endParaRPr sz="2000" dirty="0"/>
          </a:p>
          <a:p>
            <a:pPr lvl="1">
              <a:buAutoNum type="romanLcPeriod"/>
            </a:pPr>
            <a:r>
              <a:rPr sz="2000" b="1" dirty="0"/>
              <a:t>Exchangeability</a:t>
            </a:r>
            <a:r>
              <a:rPr lang="fr-FR" sz="2000" b="1" dirty="0"/>
              <a:t> i.e. </a:t>
            </a:r>
            <a:r>
              <a:rPr lang="en-US" sz="2000" b="1" dirty="0"/>
              <a:t>“No pleiotropy” assumption</a:t>
            </a:r>
            <a:br>
              <a:rPr sz="2000" dirty="0"/>
            </a:br>
            <a:r>
              <a:rPr sz="2000" dirty="0"/>
              <a:t>G is not ass</a:t>
            </a:r>
            <a:r>
              <a:rPr lang="fr-FR" sz="2000" dirty="0"/>
              <a:t>oc</a:t>
            </a:r>
            <a:r>
              <a:rPr sz="2000" dirty="0" err="1"/>
              <a:t>iated</a:t>
            </a:r>
            <a:r>
              <a:rPr sz="2000" dirty="0"/>
              <a:t> with any potentially confounding variable (U)</a:t>
            </a:r>
            <a:endParaRPr lang="fr-FR" sz="2000" dirty="0"/>
          </a:p>
        </p:txBody>
      </p:sp>
      <p:sp>
        <p:nvSpPr>
          <p:cNvPr id="5" name="Espace réservé du numéro de diapositive 4"/>
          <p:cNvSpPr>
            <a:spLocks noGrp="1"/>
          </p:cNvSpPr>
          <p:nvPr>
            <p:ph type="sldNum" sz="quarter" idx="12"/>
          </p:nvPr>
        </p:nvSpPr>
        <p:spPr/>
        <p:txBody>
          <a:bodyPr/>
          <a:lstStyle/>
          <a:p>
            <a:fld id="{C5EF2332-01BF-834F-8236-50238282D533}" type="slidenum">
              <a:rPr lang="en-US" smtClean="0"/>
              <a:t>9</a:t>
            </a:fld>
            <a:endParaRPr lang="en-US"/>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346" y="4234677"/>
            <a:ext cx="4143953" cy="2381582"/>
          </a:xfrm>
          <a:prstGeom prst="rect">
            <a:avLst/>
          </a:prstGeom>
        </p:spPr>
      </p:pic>
      <p:pic>
        <p:nvPicPr>
          <p:cNvPr id="7" name="Imag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873" y="4234677"/>
            <a:ext cx="3761905" cy="1685714"/>
          </a:xfrm>
          <a:prstGeom prst="rect">
            <a:avLst/>
          </a:prstGeom>
        </p:spPr>
      </p:pic>
    </p:spTree>
    <p:extLst>
      <p:ext uri="{BB962C8B-B14F-4D97-AF65-F5344CB8AC3E}">
        <p14:creationId xmlns:p14="http://schemas.microsoft.com/office/powerpoint/2010/main" val="17780737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oise">
  <a:themeElements>
    <a:clrScheme name="Ardois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Ardois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ois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Ardoise</Template>
  <TotalTime>1316</TotalTime>
  <Words>6330</Words>
  <Application>Microsoft Office PowerPoint</Application>
  <PresentationFormat>Affichage à l'écran (4:3)</PresentationFormat>
  <Paragraphs>419</Paragraphs>
  <Slides>44</Slides>
  <Notes>31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44</vt:i4>
      </vt:variant>
    </vt:vector>
  </HeadingPairs>
  <TitlesOfParts>
    <vt:vector size="53" baseType="lpstr">
      <vt:lpstr>Arial</vt:lpstr>
      <vt:lpstr>Calibri</vt:lpstr>
      <vt:lpstr>Calisto MT</vt:lpstr>
      <vt:lpstr>Cambria Math</vt:lpstr>
      <vt:lpstr>Courier</vt:lpstr>
      <vt:lpstr>Trebuchet MS</vt:lpstr>
      <vt:lpstr>Wingdings</vt:lpstr>
      <vt:lpstr>Wingdings 2</vt:lpstr>
      <vt:lpstr>Ardoise</vt:lpstr>
      <vt:lpstr>Mendelian Randomization CONCEPT &amp; METHODS </vt:lpstr>
      <vt:lpstr>Context</vt:lpstr>
      <vt:lpstr>Training</vt:lpstr>
      <vt:lpstr>What is Mendelian Randomization</vt:lpstr>
      <vt:lpstr>Introduction</vt:lpstr>
      <vt:lpstr>Motivation</vt:lpstr>
      <vt:lpstr>Paradigm</vt:lpstr>
      <vt:lpstr>Assumptions</vt:lpstr>
      <vt:lpstr>Assumptions</vt:lpstr>
      <vt:lpstr>Assumptions</vt:lpstr>
      <vt:lpstr>Assumptions</vt:lpstr>
      <vt:lpstr>Assumption for Causal Estimation</vt:lpstr>
      <vt:lpstr>Bradford-Hill’s Criteria</vt:lpstr>
      <vt:lpstr>Methods on Individual Level Data</vt:lpstr>
      <vt:lpstr>Ratio Method</vt:lpstr>
      <vt:lpstr>Ratio Method</vt:lpstr>
      <vt:lpstr>Ratio Method</vt:lpstr>
      <vt:lpstr>Two-Stage Least Squares Method</vt:lpstr>
      <vt:lpstr>Two-Stage Least Squares Method</vt:lpstr>
      <vt:lpstr>F-Statistic</vt:lpstr>
      <vt:lpstr>Methods on Summary Level Data</vt:lpstr>
      <vt:lpstr>Summary Level Data</vt:lpstr>
      <vt:lpstr>Two Samples (2-Samples) MR</vt:lpstr>
      <vt:lpstr>Inverse Variance Weighted Method</vt:lpstr>
      <vt:lpstr>Inverse Variance Weighted Method</vt:lpstr>
      <vt:lpstr>Graphics</vt:lpstr>
      <vt:lpstr>Graphics</vt:lpstr>
      <vt:lpstr>Robust Methods</vt:lpstr>
      <vt:lpstr>IVW and MRE Model</vt:lpstr>
      <vt:lpstr>MR-Egger</vt:lpstr>
      <vt:lpstr>Median Based Estimation</vt:lpstr>
      <vt:lpstr>Mode Based Estimation</vt:lpstr>
      <vt:lpstr>Recent Robust Methods</vt:lpstr>
      <vt:lpstr>Issues in MR</vt:lpstr>
      <vt:lpstr>Issues in MR</vt:lpstr>
      <vt:lpstr>Sensitivity Analyses</vt:lpstr>
      <vt:lpstr>Usefull Links</vt:lpstr>
      <vt:lpstr>R Packages Needed in Practical Session</vt:lpstr>
      <vt:lpstr>I thank speakers from the Cambridge University Training  Stephen Burgess Apostolos Gkatzionis Amy Mason Verena Zuber Dipender Gill Andrew Grant  </vt:lpstr>
      <vt:lpstr>Thank You For Your Attention !</vt:lpstr>
      <vt:lpstr>Guidelines</vt:lpstr>
      <vt:lpstr>Checklist for Reviewing Mendelian Randomization Investigations</vt:lpstr>
      <vt:lpstr>Flowchart while Reading a MR Paper …</vt:lpstr>
      <vt:lpstr>Examples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Mendelian Randomization Training</dc:title>
  <dc:creator>Mathilde Boissel</dc:creator>
  <cp:keywords/>
  <cp:lastModifiedBy>Mathilde Boissel</cp:lastModifiedBy>
  <cp:revision>134</cp:revision>
  <dcterms:created xsi:type="dcterms:W3CDTF">2020-11-25T08:11:55Z</dcterms:created>
  <dcterms:modified xsi:type="dcterms:W3CDTF">2023-10-26T09:49:39Z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22/11/2020</vt:lpwstr>
  </property>
  <property fmtid="{D5CDD505-2E9C-101B-9397-08002B2CF9AE}" pid="3" name="output">
    <vt:lpwstr/>
  </property>
</Properties>
</file>